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Lst>
  <p:notesMasterIdLst>
    <p:notesMasterId r:id="rId128"/>
  </p:notesMasterIdLst>
  <p:sldIdLst>
    <p:sldId id="613" r:id="rId4"/>
    <p:sldId id="614" r:id="rId5"/>
    <p:sldId id="630" r:id="rId6"/>
    <p:sldId id="642" r:id="rId7"/>
    <p:sldId id="631" r:id="rId8"/>
    <p:sldId id="632" r:id="rId9"/>
    <p:sldId id="633" r:id="rId10"/>
    <p:sldId id="634" r:id="rId11"/>
    <p:sldId id="635" r:id="rId12"/>
    <p:sldId id="615" r:id="rId13"/>
    <p:sldId id="623" r:id="rId14"/>
    <p:sldId id="643" r:id="rId15"/>
    <p:sldId id="616" r:id="rId16"/>
    <p:sldId id="624" r:id="rId17"/>
    <p:sldId id="636" r:id="rId18"/>
    <p:sldId id="644" r:id="rId19"/>
    <p:sldId id="617" r:id="rId20"/>
    <p:sldId id="637" r:id="rId21"/>
    <p:sldId id="645" r:id="rId22"/>
    <p:sldId id="618" r:id="rId23"/>
    <p:sldId id="646" r:id="rId24"/>
    <p:sldId id="638" r:id="rId25"/>
    <p:sldId id="647" r:id="rId26"/>
    <p:sldId id="619" r:id="rId27"/>
    <p:sldId id="639" r:id="rId28"/>
    <p:sldId id="649" r:id="rId29"/>
    <p:sldId id="620" r:id="rId30"/>
    <p:sldId id="640" r:id="rId31"/>
    <p:sldId id="650" r:id="rId32"/>
    <p:sldId id="621" r:id="rId33"/>
    <p:sldId id="648" r:id="rId34"/>
    <p:sldId id="641" r:id="rId35"/>
    <p:sldId id="651" r:id="rId36"/>
    <p:sldId id="622" r:id="rId37"/>
    <p:sldId id="462" r:id="rId38"/>
    <p:sldId id="529" r:id="rId39"/>
    <p:sldId id="530" r:id="rId40"/>
    <p:sldId id="531" r:id="rId41"/>
    <p:sldId id="533" r:id="rId42"/>
    <p:sldId id="271" r:id="rId43"/>
    <p:sldId id="534" r:id="rId44"/>
    <p:sldId id="544" r:id="rId45"/>
    <p:sldId id="536" r:id="rId46"/>
    <p:sldId id="538" r:id="rId47"/>
    <p:sldId id="539" r:id="rId48"/>
    <p:sldId id="540" r:id="rId49"/>
    <p:sldId id="541" r:id="rId50"/>
    <p:sldId id="362" r:id="rId51"/>
    <p:sldId id="261" r:id="rId52"/>
    <p:sldId id="562" r:id="rId53"/>
    <p:sldId id="545" r:id="rId54"/>
    <p:sldId id="549" r:id="rId55"/>
    <p:sldId id="550" r:id="rId56"/>
    <p:sldId id="551" r:id="rId57"/>
    <p:sldId id="552" r:id="rId58"/>
    <p:sldId id="267" r:id="rId59"/>
    <p:sldId id="554" r:id="rId60"/>
    <p:sldId id="555" r:id="rId61"/>
    <p:sldId id="556" r:id="rId62"/>
    <p:sldId id="559" r:id="rId63"/>
    <p:sldId id="557" r:id="rId64"/>
    <p:sldId id="558" r:id="rId65"/>
    <p:sldId id="560" r:id="rId66"/>
    <p:sldId id="561" r:id="rId67"/>
    <p:sldId id="269" r:id="rId68"/>
    <p:sldId id="272" r:id="rId69"/>
    <p:sldId id="563" r:id="rId70"/>
    <p:sldId id="564" r:id="rId71"/>
    <p:sldId id="277" r:id="rId72"/>
    <p:sldId id="278" r:id="rId73"/>
    <p:sldId id="565" r:id="rId74"/>
    <p:sldId id="566" r:id="rId75"/>
    <p:sldId id="288" r:id="rId76"/>
    <p:sldId id="289" r:id="rId77"/>
    <p:sldId id="567" r:id="rId78"/>
    <p:sldId id="568" r:id="rId79"/>
    <p:sldId id="569" r:id="rId80"/>
    <p:sldId id="570" r:id="rId81"/>
    <p:sldId id="571" r:id="rId82"/>
    <p:sldId id="290" r:id="rId83"/>
    <p:sldId id="291" r:id="rId84"/>
    <p:sldId id="572" r:id="rId85"/>
    <p:sldId id="573" r:id="rId86"/>
    <p:sldId id="574" r:id="rId87"/>
    <p:sldId id="575" r:id="rId88"/>
    <p:sldId id="546" r:id="rId89"/>
    <p:sldId id="576" r:id="rId90"/>
    <p:sldId id="577" r:id="rId91"/>
    <p:sldId id="578" r:id="rId92"/>
    <p:sldId id="579" r:id="rId93"/>
    <p:sldId id="580" r:id="rId94"/>
    <p:sldId id="581" r:id="rId95"/>
    <p:sldId id="582" r:id="rId96"/>
    <p:sldId id="583" r:id="rId97"/>
    <p:sldId id="584" r:id="rId98"/>
    <p:sldId id="585" r:id="rId99"/>
    <p:sldId id="586" r:id="rId100"/>
    <p:sldId id="587" r:id="rId101"/>
    <p:sldId id="588" r:id="rId102"/>
    <p:sldId id="589" r:id="rId103"/>
    <p:sldId id="590" r:id="rId104"/>
    <p:sldId id="591" r:id="rId105"/>
    <p:sldId id="592" r:id="rId106"/>
    <p:sldId id="593" r:id="rId107"/>
    <p:sldId id="594" r:id="rId108"/>
    <p:sldId id="595" r:id="rId109"/>
    <p:sldId id="596" r:id="rId110"/>
    <p:sldId id="547" r:id="rId111"/>
    <p:sldId id="598" r:id="rId112"/>
    <p:sldId id="601" r:id="rId113"/>
    <p:sldId id="599" r:id="rId114"/>
    <p:sldId id="600" r:id="rId115"/>
    <p:sldId id="602" r:id="rId116"/>
    <p:sldId id="603" r:id="rId117"/>
    <p:sldId id="604" r:id="rId118"/>
    <p:sldId id="609" r:id="rId119"/>
    <p:sldId id="610" r:id="rId120"/>
    <p:sldId id="548" r:id="rId121"/>
    <p:sldId id="606" r:id="rId122"/>
    <p:sldId id="608" r:id="rId123"/>
    <p:sldId id="607" r:id="rId124"/>
    <p:sldId id="611" r:id="rId125"/>
    <p:sldId id="612" r:id="rId126"/>
    <p:sldId id="418"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1" id="{3BADF68D-095D-4660-83E2-DB1E40C79C90}">
          <p14:sldIdLst>
            <p14:sldId id="613"/>
            <p14:sldId id="614"/>
            <p14:sldId id="630"/>
            <p14:sldId id="642"/>
            <p14:sldId id="631"/>
            <p14:sldId id="632"/>
            <p14:sldId id="633"/>
            <p14:sldId id="634"/>
            <p14:sldId id="635"/>
            <p14:sldId id="615"/>
            <p14:sldId id="623"/>
            <p14:sldId id="643"/>
            <p14:sldId id="616"/>
            <p14:sldId id="624"/>
            <p14:sldId id="636"/>
            <p14:sldId id="644"/>
            <p14:sldId id="617"/>
            <p14:sldId id="637"/>
            <p14:sldId id="645"/>
            <p14:sldId id="618"/>
            <p14:sldId id="646"/>
            <p14:sldId id="638"/>
            <p14:sldId id="647"/>
            <p14:sldId id="619"/>
            <p14:sldId id="639"/>
            <p14:sldId id="649"/>
            <p14:sldId id="620"/>
            <p14:sldId id="640"/>
            <p14:sldId id="650"/>
            <p14:sldId id="621"/>
            <p14:sldId id="648"/>
            <p14:sldId id="641"/>
            <p14:sldId id="651"/>
            <p14:sldId id="622"/>
          </p14:sldIdLst>
        </p14:section>
        <p14:section name="Day2" id="{EA048F84-5A26-4067-86F1-088E54490D84}">
          <p14:sldIdLst>
            <p14:sldId id="462"/>
            <p14:sldId id="529"/>
            <p14:sldId id="530"/>
            <p14:sldId id="531"/>
            <p14:sldId id="533"/>
            <p14:sldId id="271"/>
            <p14:sldId id="534"/>
            <p14:sldId id="544"/>
            <p14:sldId id="536"/>
            <p14:sldId id="538"/>
            <p14:sldId id="539"/>
            <p14:sldId id="540"/>
            <p14:sldId id="541"/>
            <p14:sldId id="362"/>
            <p14:sldId id="261"/>
            <p14:sldId id="562"/>
            <p14:sldId id="545"/>
            <p14:sldId id="549"/>
            <p14:sldId id="550"/>
            <p14:sldId id="551"/>
            <p14:sldId id="552"/>
            <p14:sldId id="267"/>
            <p14:sldId id="554"/>
            <p14:sldId id="555"/>
            <p14:sldId id="556"/>
            <p14:sldId id="559"/>
            <p14:sldId id="557"/>
            <p14:sldId id="558"/>
            <p14:sldId id="560"/>
            <p14:sldId id="561"/>
            <p14:sldId id="269"/>
            <p14:sldId id="272"/>
            <p14:sldId id="563"/>
            <p14:sldId id="564"/>
            <p14:sldId id="277"/>
            <p14:sldId id="278"/>
            <p14:sldId id="565"/>
            <p14:sldId id="566"/>
            <p14:sldId id="288"/>
            <p14:sldId id="289"/>
            <p14:sldId id="567"/>
            <p14:sldId id="568"/>
            <p14:sldId id="569"/>
            <p14:sldId id="570"/>
            <p14:sldId id="571"/>
            <p14:sldId id="290"/>
            <p14:sldId id="291"/>
            <p14:sldId id="572"/>
            <p14:sldId id="573"/>
            <p14:sldId id="574"/>
            <p14:sldId id="575"/>
            <p14:sldId id="546"/>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47"/>
            <p14:sldId id="598"/>
            <p14:sldId id="601"/>
            <p14:sldId id="599"/>
            <p14:sldId id="600"/>
            <p14:sldId id="602"/>
            <p14:sldId id="603"/>
            <p14:sldId id="604"/>
            <p14:sldId id="609"/>
            <p14:sldId id="610"/>
            <p14:sldId id="548"/>
            <p14:sldId id="606"/>
            <p14:sldId id="608"/>
            <p14:sldId id="607"/>
            <p14:sldId id="611"/>
            <p14:sldId id="612"/>
          </p14:sldIdLst>
        </p14:section>
        <p14:section name="Day3" id="{2BB76B54-DBFB-4665-9FD5-2654D1F45635}">
          <p14:sldIdLst>
            <p14:sldId id="4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67215" autoAdjust="0"/>
  </p:normalViewPr>
  <p:slideViewPr>
    <p:cSldViewPr snapToGrid="0">
      <p:cViewPr varScale="1">
        <p:scale>
          <a:sx n="74" d="100"/>
          <a:sy n="74" d="100"/>
        </p:scale>
        <p:origin x="190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notesMaster" Target="notesMasters/notesMaster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viewProps" Target="view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D3209C-4C53-42D7-9A17-7B3EAA47E80F}" type="datetimeFigureOut">
              <a:rPr lang="en-US" smtClean="0"/>
              <a:t>12/8/2022</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D130B-EB20-45B1-AD9D-F77A2FB9C89F}" type="slidenum">
              <a:rPr lang="en-US" smtClean="0"/>
              <a:t>‹Nº›</a:t>
            </a:fld>
            <a:endParaRPr lang="en-US"/>
          </a:p>
        </p:txBody>
      </p:sp>
    </p:spTree>
    <p:extLst>
      <p:ext uri="{BB962C8B-B14F-4D97-AF65-F5344CB8AC3E}">
        <p14:creationId xmlns:p14="http://schemas.microsoft.com/office/powerpoint/2010/main" val="3597997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learn.microsoft.com/es-es/azure/active-directory-b2c/claims-transformation-technical-profile"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learn.microsoft.com/es-es/azure/active-directory-b2c/contentdefinitions"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learn.microsoft.com/es-es/azure/active-directory-b2c/oauth2-technical-profile" TargetMode="External"/><Relationship Id="rId2" Type="http://schemas.openxmlformats.org/officeDocument/2006/relationships/slide" Target="../slides/slide112.xml"/><Relationship Id="rId1" Type="http://schemas.openxmlformats.org/officeDocument/2006/relationships/notesMaster" Target="../notesMasters/notesMaster1.xml"/><Relationship Id="rId6" Type="http://schemas.openxmlformats.org/officeDocument/2006/relationships/hyperlink" Target="https://learn.microsoft.com/es-es/azure/active-directory-b2c/self-asserted-technical-profile" TargetMode="External"/><Relationship Id="rId5" Type="http://schemas.openxmlformats.org/officeDocument/2006/relationships/hyperlink" Target="https://learn.microsoft.com/es-es/azure/active-directory-b2c/claims-transformation-technical-profile" TargetMode="External"/><Relationship Id="rId4" Type="http://schemas.openxmlformats.org/officeDocument/2006/relationships/hyperlink" Target="https://learn.microsoft.com/es-es/azure/active-directory-b2c/openid-connect-technical-profile" TargetMode="Externa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learn.microsoft.com/en-us/azure/active-directory-b2c/relyingparty"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learn.microsoft.com/en-us/azure/active-directory-b2c/tutorial-create-tenant"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learn.microsoft.com/en-us/azure/active-directory-b2c/billing#link-an-azure-ad-b2c-tenant-to-a-subscription" TargetMode="External"/><Relationship Id="rId5" Type="http://schemas.openxmlformats.org/officeDocument/2006/relationships/hyperlink" Target="https://learn.microsoft.com/en-us/azure/role-based-access-control/built-in-roles" TargetMode="External"/><Relationship Id="rId4" Type="http://schemas.openxmlformats.org/officeDocument/2006/relationships/hyperlink" Target="https://azure.microsoft.com/free/?WT.mc_id=A261C142F"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learn.microsoft.com/en-us/azure/active-directory-b2c/application-types"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learn.microsoft.com/en-us/azure/active-directory-b2c/user-flow-overview"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learn.microsoft.com/en-us/azure/active-directory-b2c/tutorial-register-applications?tabs=app-reg-ga"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learn.microsoft.com/es-es/azure/active-directory-b2c/claimsschema"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learn.microsoft.com/es-es/azure/active-directory-b2c/predicates"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learn.microsoft.com/es-es/azure/active-directory-b2c/buildingblocks"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learn.microsoft.com/es-es/azure/active-directory-b2c/predicates"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learn.microsoft.com/es-es/azure/active-directory-b2c/buildingblocks"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learn.microsoft.com/es-es/azure/active-directory-b2c/claimstransformations#claims-transformations-reference"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8" Type="http://schemas.openxmlformats.org/officeDocument/2006/relationships/hyperlink" Target="https://learn.microsoft.com/es-es/azure/active-directory-b2c/general-transformations" TargetMode="External"/><Relationship Id="rId3" Type="http://schemas.openxmlformats.org/officeDocument/2006/relationships/hyperlink" Target="https://learn.microsoft.com/es-es/azure/active-directory-b2c/boolean-transformations" TargetMode="External"/><Relationship Id="rId7" Type="http://schemas.openxmlformats.org/officeDocument/2006/relationships/hyperlink" Target="https://learn.microsoft.com/es-es/azure/active-directory-b2c/phone-number-claims-transformations"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s://learn.microsoft.com/es-es/azure/active-directory-b2c/json-transformations" TargetMode="External"/><Relationship Id="rId11" Type="http://schemas.openxmlformats.org/officeDocument/2006/relationships/hyperlink" Target="https://learn.microsoft.com/es-es/azure/active-directory-b2c/stringcollection-transformations" TargetMode="External"/><Relationship Id="rId5" Type="http://schemas.openxmlformats.org/officeDocument/2006/relationships/hyperlink" Target="https://learn.microsoft.com/es-es/azure/active-directory-b2c/integer-transformations" TargetMode="External"/><Relationship Id="rId10" Type="http://schemas.openxmlformats.org/officeDocument/2006/relationships/hyperlink" Target="https://learn.microsoft.com/es-es/azure/active-directory-b2c/string-transformations" TargetMode="External"/><Relationship Id="rId4" Type="http://schemas.openxmlformats.org/officeDocument/2006/relationships/hyperlink" Target="https://learn.microsoft.com/es-es/azure/active-directory-b2c/date-transformations" TargetMode="External"/><Relationship Id="rId9" Type="http://schemas.openxmlformats.org/officeDocument/2006/relationships/hyperlink" Target="https://learn.microsoft.com/es-es/azure/active-directory-b2c/social-transformations"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learn.microsoft.com/es-es/azure/active-directory-b2c/contentdefinitions"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learn.microsoft.com/en-us/azure/active-directory-b2c/validation-technical-profile" TargetMode="External"/><Relationship Id="rId2" Type="http://schemas.openxmlformats.org/officeDocument/2006/relationships/slide" Target="../slides/slide82.xml"/><Relationship Id="rId1" Type="http://schemas.openxmlformats.org/officeDocument/2006/relationships/notesMaster" Target="../notesMasters/notesMaster1.xml"/><Relationship Id="rId6" Type="http://schemas.openxmlformats.org/officeDocument/2006/relationships/hyperlink" Target="https://learn.microsoft.com/en-us/azure/active-directory-b2c/display-control-time-based-one-time-password" TargetMode="External"/><Relationship Id="rId5" Type="http://schemas.openxmlformats.org/officeDocument/2006/relationships/hyperlink" Target="https://learn.microsoft.com/en-us/azure/active-directory-b2c/display-control-verification" TargetMode="External"/><Relationship Id="rId4" Type="http://schemas.openxmlformats.org/officeDocument/2006/relationships/hyperlink" Target="https://learn.microsoft.com/en-us/azure/active-directory-b2c/self-asserted-technical-profile" TargetMode="Externa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83.xml"/><Relationship Id="rId1" Type="http://schemas.openxmlformats.org/officeDocument/2006/relationships/notesMaster" Target="../notesMasters/notesMaster1.xml"/><Relationship Id="rId4" Type="http://schemas.openxmlformats.org/officeDocument/2006/relationships/hyperlink" Target="https://learn.microsoft.com/es-es/azure/active-directory-b2c/contentdefinitions"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learn.microsoft.com/es-es/azure/active-directory-b2c/technicalprofiles"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learn.microsoft.com/es-es/azure/active-directory-b2c/custom-policy-reference-sso" TargetMode="External"/><Relationship Id="rId2" Type="http://schemas.openxmlformats.org/officeDocument/2006/relationships/slide" Target="../slides/slide89.xml"/><Relationship Id="rId1" Type="http://schemas.openxmlformats.org/officeDocument/2006/relationships/notesMaster" Target="../notesMasters/notesMaster1.xml"/><Relationship Id="rId6" Type="http://schemas.openxmlformats.org/officeDocument/2006/relationships/hyperlink" Target="https://learn.microsoft.com/es-es/azure/active-directory-b2c/validation-technical-profile" TargetMode="External"/><Relationship Id="rId5" Type="http://schemas.openxmlformats.org/officeDocument/2006/relationships/hyperlink" Target="https://learn.microsoft.com/es-es/azure/active-directory-b2c/self-asserted-technical-profile" TargetMode="External"/><Relationship Id="rId4" Type="http://schemas.openxmlformats.org/officeDocument/2006/relationships/hyperlink" Target="https://learn.microsoft.com/es-es/azure/active-directory-b2c/claimstransformations" TargetMode="Externa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8" Type="http://schemas.openxmlformats.org/officeDocument/2006/relationships/hyperlink" Target="https://learn.microsoft.com/es-es/azure/active-directory-b2c/jwt-issuer-technical-profile#cryptographic-keys" TargetMode="External"/><Relationship Id="rId3" Type="http://schemas.openxmlformats.org/officeDocument/2006/relationships/hyperlink" Target="https://learn.microsoft.com/es-es/azure/active-directory-b2c/policy-keys-overview" TargetMode="External"/><Relationship Id="rId7" Type="http://schemas.openxmlformats.org/officeDocument/2006/relationships/hyperlink" Target="https://learn.microsoft.com/es-es/azure/active-directory-b2c/secure-rest-api" TargetMode="External"/><Relationship Id="rId2" Type="http://schemas.openxmlformats.org/officeDocument/2006/relationships/slide" Target="../slides/slide95.xml"/><Relationship Id="rId1" Type="http://schemas.openxmlformats.org/officeDocument/2006/relationships/notesMaster" Target="../notesMasters/notesMaster1.xml"/><Relationship Id="rId6" Type="http://schemas.openxmlformats.org/officeDocument/2006/relationships/hyperlink" Target="https://learn.microsoft.com/es-es/azure/active-directory-b2c/identity-provider-generic-saml" TargetMode="External"/><Relationship Id="rId5" Type="http://schemas.openxmlformats.org/officeDocument/2006/relationships/hyperlink" Target="https://learn.microsoft.com/es-es/azure/active-directory-b2c/oauth2-technical-profile#cryptographic-keys" TargetMode="External"/><Relationship Id="rId4" Type="http://schemas.openxmlformats.org/officeDocument/2006/relationships/hyperlink" Target="https://learn.microsoft.com/es-es/azure/active-directory-b2c/oauth1-technical-profile#cryptographic-keys" TargetMode="External"/><Relationship Id="rId9" Type="http://schemas.openxmlformats.org/officeDocument/2006/relationships/hyperlink" Target="https://learn.microsoft.com/es-es/azure/active-directory-b2c/saml-service-provider" TargetMode="Externa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1</a:t>
            </a:fld>
            <a:endParaRPr lang="en-US" dirty="0"/>
          </a:p>
        </p:txBody>
      </p:sp>
    </p:spTree>
    <p:extLst>
      <p:ext uri="{BB962C8B-B14F-4D97-AF65-F5344CB8AC3E}">
        <p14:creationId xmlns:p14="http://schemas.microsoft.com/office/powerpoint/2010/main" val="3344724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User flows </a:t>
            </a:r>
            <a:r>
              <a:rPr lang="en-US" dirty="0" err="1"/>
              <a:t>disponibles</a:t>
            </a:r>
            <a:r>
              <a:rPr lang="en-US" dirty="0"/>
              <a:t>:</a:t>
            </a:r>
          </a:p>
          <a:p>
            <a:pPr marL="171450" indent="-171450">
              <a:buFontTx/>
              <a:buChar char="-"/>
            </a:pPr>
            <a:r>
              <a:rPr lang="en-US" dirty="0"/>
              <a:t>Sign up and sign in:</a:t>
            </a:r>
          </a:p>
          <a:p>
            <a:pPr marL="628650" lvl="1" indent="-171450">
              <a:buFontTx/>
              <a:buChar char="-"/>
            </a:pPr>
            <a:r>
              <a:rPr lang="en-US" dirty="0" err="1"/>
              <a:t>Crear</a:t>
            </a:r>
            <a:r>
              <a:rPr lang="en-US" dirty="0"/>
              <a:t> </a:t>
            </a:r>
            <a:r>
              <a:rPr lang="en-US" dirty="0" err="1"/>
              <a:t>una</a:t>
            </a:r>
            <a:r>
              <a:rPr lang="en-US" dirty="0"/>
              <a:t> </a:t>
            </a:r>
            <a:r>
              <a:rPr lang="en-US" dirty="0" err="1"/>
              <a:t>cuenta</a:t>
            </a:r>
            <a:r>
              <a:rPr lang="en-US" dirty="0"/>
              <a:t> o </a:t>
            </a:r>
            <a:r>
              <a:rPr lang="en-US" dirty="0" err="1"/>
              <a:t>entrar</a:t>
            </a:r>
            <a:r>
              <a:rPr lang="en-US" dirty="0"/>
              <a:t> con </a:t>
            </a:r>
            <a:r>
              <a:rPr lang="en-US" dirty="0" err="1"/>
              <a:t>tu</a:t>
            </a:r>
            <a:r>
              <a:rPr lang="en-US" dirty="0"/>
              <a:t> </a:t>
            </a:r>
            <a:r>
              <a:rPr lang="en-US" dirty="0" err="1"/>
              <a:t>cuenta</a:t>
            </a:r>
            <a:r>
              <a:rPr lang="en-US" dirty="0"/>
              <a:t>.</a:t>
            </a:r>
          </a:p>
          <a:p>
            <a:pPr marL="171450" lvl="0" indent="-171450">
              <a:buFontTx/>
              <a:buChar char="-"/>
            </a:pPr>
            <a:r>
              <a:rPr lang="en-US" dirty="0"/>
              <a:t>Profile editing:</a:t>
            </a:r>
          </a:p>
          <a:p>
            <a:pPr marL="628650" lvl="1" indent="-171450">
              <a:buFontTx/>
              <a:buChar char="-"/>
            </a:pPr>
            <a:r>
              <a:rPr lang="en-US" dirty="0" err="1"/>
              <a:t>Habilita</a:t>
            </a:r>
            <a:r>
              <a:rPr lang="en-US" dirty="0"/>
              <a:t> a un </a:t>
            </a:r>
            <a:r>
              <a:rPr lang="en-US" dirty="0" err="1"/>
              <a:t>usuario</a:t>
            </a:r>
            <a:r>
              <a:rPr lang="en-US" dirty="0"/>
              <a:t> </a:t>
            </a:r>
            <a:r>
              <a:rPr lang="en-US" dirty="0" err="1"/>
              <a:t>configurar</a:t>
            </a:r>
            <a:r>
              <a:rPr lang="en-US" dirty="0"/>
              <a:t> sus </a:t>
            </a:r>
            <a:r>
              <a:rPr lang="en-US" dirty="0" err="1"/>
              <a:t>atributos</a:t>
            </a:r>
            <a:r>
              <a:rPr lang="en-US" dirty="0"/>
              <a:t> de </a:t>
            </a:r>
            <a:r>
              <a:rPr lang="en-US" dirty="0" err="1"/>
              <a:t>usuario</a:t>
            </a:r>
            <a:r>
              <a:rPr lang="en-US" dirty="0"/>
              <a:t>.</a:t>
            </a:r>
          </a:p>
          <a:p>
            <a:pPr marL="171450" lvl="0" indent="-171450">
              <a:buFontTx/>
              <a:buChar char="-"/>
            </a:pPr>
            <a:r>
              <a:rPr lang="en-US" dirty="0"/>
              <a:t>Password reset:</a:t>
            </a:r>
          </a:p>
          <a:p>
            <a:pPr marL="628650" lvl="1" indent="-171450">
              <a:buFontTx/>
              <a:buChar char="-"/>
            </a:pPr>
            <a:r>
              <a:rPr lang="en-US" dirty="0" err="1"/>
              <a:t>Habilita</a:t>
            </a:r>
            <a:r>
              <a:rPr lang="en-US" dirty="0"/>
              <a:t> la </a:t>
            </a:r>
            <a:r>
              <a:rPr lang="en-US" dirty="0" err="1"/>
              <a:t>posibilidad</a:t>
            </a:r>
            <a:r>
              <a:rPr lang="en-US" dirty="0"/>
              <a:t> al </a:t>
            </a:r>
            <a:r>
              <a:rPr lang="en-US" dirty="0" err="1"/>
              <a:t>usuario</a:t>
            </a:r>
            <a:r>
              <a:rPr lang="en-US" dirty="0"/>
              <a:t> de </a:t>
            </a:r>
            <a:r>
              <a:rPr lang="en-US" dirty="0" err="1"/>
              <a:t>resetear</a:t>
            </a:r>
            <a:r>
              <a:rPr lang="en-US" dirty="0"/>
              <a:t> </a:t>
            </a:r>
            <a:r>
              <a:rPr lang="en-US" dirty="0" err="1"/>
              <a:t>su</a:t>
            </a:r>
            <a:r>
              <a:rPr lang="en-US" dirty="0"/>
              <a:t> </a:t>
            </a:r>
            <a:r>
              <a:rPr lang="en-US" dirty="0" err="1"/>
              <a:t>contraseña</a:t>
            </a:r>
            <a:r>
              <a:rPr lang="en-US" dirty="0"/>
              <a:t> </a:t>
            </a:r>
            <a:r>
              <a:rPr lang="en-US" dirty="0" err="1"/>
              <a:t>después</a:t>
            </a:r>
            <a:r>
              <a:rPr lang="en-US" dirty="0"/>
              <a:t> de </a:t>
            </a:r>
            <a:r>
              <a:rPr lang="en-US" dirty="0" err="1"/>
              <a:t>verificar</a:t>
            </a:r>
            <a:r>
              <a:rPr lang="en-US" dirty="0"/>
              <a:t> </a:t>
            </a:r>
            <a:r>
              <a:rPr lang="en-US" dirty="0" err="1"/>
              <a:t>su</a:t>
            </a:r>
            <a:r>
              <a:rPr lang="en-US" dirty="0"/>
              <a:t> email.</a:t>
            </a:r>
          </a:p>
          <a:p>
            <a:pPr marL="171450" lvl="0" indent="-171450">
              <a:buFontTx/>
              <a:buChar char="-"/>
            </a:pPr>
            <a:r>
              <a:rPr lang="en-US" dirty="0"/>
              <a:t>Sign up:</a:t>
            </a:r>
          </a:p>
          <a:p>
            <a:pPr marL="628650" lvl="1" indent="-171450">
              <a:buFontTx/>
              <a:buChar char="-"/>
            </a:pPr>
            <a:r>
              <a:rPr lang="en-US" dirty="0" err="1"/>
              <a:t>Habilita</a:t>
            </a:r>
            <a:r>
              <a:rPr lang="en-US" dirty="0"/>
              <a:t> la </a:t>
            </a:r>
            <a:r>
              <a:rPr lang="en-US" dirty="0" err="1"/>
              <a:t>posibilidad</a:t>
            </a:r>
            <a:r>
              <a:rPr lang="en-US" dirty="0"/>
              <a:t> de </a:t>
            </a:r>
            <a:r>
              <a:rPr lang="en-US" dirty="0" err="1"/>
              <a:t>alta</a:t>
            </a:r>
            <a:r>
              <a:rPr lang="en-US" dirty="0"/>
              <a:t> de </a:t>
            </a:r>
            <a:r>
              <a:rPr lang="en-US" dirty="0" err="1"/>
              <a:t>usuario</a:t>
            </a:r>
            <a:r>
              <a:rPr lang="en-US" dirty="0"/>
              <a:t>.</a:t>
            </a:r>
          </a:p>
          <a:p>
            <a:pPr marL="171450" lvl="0" indent="-171450">
              <a:buFontTx/>
              <a:buChar char="-"/>
            </a:pPr>
            <a:r>
              <a:rPr lang="en-US" dirty="0"/>
              <a:t>Sign in:</a:t>
            </a:r>
          </a:p>
          <a:p>
            <a:pPr marL="628650" lvl="1" indent="-171450">
              <a:buFontTx/>
              <a:buChar char="-"/>
            </a:pPr>
            <a:r>
              <a:rPr lang="en-US" dirty="0" err="1"/>
              <a:t>Habilita</a:t>
            </a:r>
            <a:r>
              <a:rPr lang="en-US" dirty="0"/>
              <a:t> la </a:t>
            </a:r>
            <a:r>
              <a:rPr lang="en-US" dirty="0" err="1"/>
              <a:t>posibilidad</a:t>
            </a:r>
            <a:r>
              <a:rPr lang="en-US" dirty="0"/>
              <a:t> de </a:t>
            </a:r>
            <a:r>
              <a:rPr lang="en-US" dirty="0" err="1"/>
              <a:t>autenticación</a:t>
            </a:r>
            <a:r>
              <a:rPr lang="en-US" dirty="0"/>
              <a:t> de </a:t>
            </a:r>
            <a:r>
              <a:rPr lang="en-US" dirty="0" err="1"/>
              <a:t>usuarios</a:t>
            </a:r>
            <a:r>
              <a:rPr lang="en-US" dirty="0"/>
              <a:t> </a:t>
            </a:r>
            <a:r>
              <a:rPr lang="en-US" dirty="0" err="1"/>
              <a:t>ya</a:t>
            </a:r>
            <a:r>
              <a:rPr lang="en-US" dirty="0"/>
              <a:t> </a:t>
            </a:r>
            <a:r>
              <a:rPr lang="en-US" dirty="0" err="1"/>
              <a:t>existentes</a:t>
            </a:r>
            <a:r>
              <a:rPr lang="en-US" dirty="0"/>
              <a:t>.</a:t>
            </a:r>
          </a:p>
          <a:p>
            <a:pPr marL="171450" lvl="0" indent="-171450">
              <a:buFontTx/>
              <a:buChar char="-"/>
            </a:pPr>
            <a:r>
              <a:rPr lang="en-US" dirty="0"/>
              <a:t>Sign in using resource owner password credentials (ROPC) – NO RECOMENDADO:</a:t>
            </a:r>
          </a:p>
          <a:p>
            <a:pPr marL="628650" lvl="1" indent="-171450">
              <a:buFontTx/>
              <a:buChar char="-"/>
            </a:pPr>
            <a:r>
              <a:rPr lang="en-US" dirty="0"/>
              <a:t>ROPC no se </a:t>
            </a:r>
            <a:r>
              <a:rPr lang="en-US" dirty="0" err="1"/>
              <a:t>recomienda</a:t>
            </a:r>
            <a:r>
              <a:rPr lang="en-US" dirty="0"/>
              <a:t> </a:t>
            </a:r>
            <a:r>
              <a:rPr lang="en-US" dirty="0" err="1"/>
              <a:t>nunca</a:t>
            </a:r>
            <a:r>
              <a:rPr lang="en-US" dirty="0"/>
              <a:t>, es un </a:t>
            </a:r>
            <a:r>
              <a:rPr lang="en-US" dirty="0" err="1"/>
              <a:t>flujo</a:t>
            </a:r>
            <a:r>
              <a:rPr lang="en-US" dirty="0"/>
              <a:t> con </a:t>
            </a:r>
            <a:r>
              <a:rPr lang="en-US" dirty="0" err="1"/>
              <a:t>muchos</a:t>
            </a:r>
            <a:r>
              <a:rPr lang="en-US" dirty="0"/>
              <a:t> </a:t>
            </a:r>
            <a:r>
              <a:rPr lang="en-US" dirty="0" err="1"/>
              <a:t>vectores</a:t>
            </a:r>
            <a:r>
              <a:rPr lang="en-US" dirty="0"/>
              <a:t> de </a:t>
            </a:r>
            <a:r>
              <a:rPr lang="en-US" dirty="0" err="1"/>
              <a:t>ataque</a:t>
            </a:r>
            <a:r>
              <a:rPr lang="en-US" dirty="0"/>
              <a:t> y </a:t>
            </a:r>
            <a:r>
              <a:rPr lang="en-US" dirty="0" err="1"/>
              <a:t>fragil</a:t>
            </a:r>
            <a:r>
              <a:rPr lang="en-US" dirty="0"/>
              <a:t> </a:t>
            </a:r>
            <a:r>
              <a:rPr lang="en-US" dirty="0" err="1"/>
              <a:t>en</a:t>
            </a:r>
            <a:r>
              <a:rPr lang="en-US" dirty="0"/>
              <a:t> general.</a:t>
            </a:r>
          </a:p>
          <a:p>
            <a:pPr marL="628650" lvl="1" indent="-171450">
              <a:buFontTx/>
              <a:buChar char="-"/>
            </a:pPr>
            <a:endParaRPr lang="en-US" dirty="0"/>
          </a:p>
          <a:p>
            <a:pPr marL="0" lvl="0" indent="0">
              <a:buFontTx/>
              <a:buNone/>
            </a:pPr>
            <a:r>
              <a:rPr lang="en-US" dirty="0"/>
              <a:t>Links: https://portal.azure.com/#view/Microsoft_AAD_B2CAdmin/NewUserJourneyCreateFlowsBlade/tenantId/supersecureauth.onmicrosoft.com/isCiamTenant~/false</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10</a:t>
            </a:fld>
            <a:endParaRPr lang="en-US"/>
          </a:p>
        </p:txBody>
      </p:sp>
    </p:spTree>
    <p:extLst>
      <p:ext uri="{BB962C8B-B14F-4D97-AF65-F5344CB8AC3E}">
        <p14:creationId xmlns:p14="http://schemas.microsoft.com/office/powerpoint/2010/main" val="72311921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502824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6532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Con el elemento </a:t>
            </a:r>
            <a:r>
              <a:rPr lang="es-ES" b="1" i="0" dirty="0" err="1">
                <a:solidFill>
                  <a:srgbClr val="171717"/>
                </a:solidFill>
                <a:effectLst/>
                <a:latin typeface="Segoe UI" panose="020B0502040204020203" pitchFamily="34" charset="0"/>
              </a:rPr>
              <a:t>EnabledForUserJourneys</a:t>
            </a:r>
            <a:r>
              <a:rPr lang="es-ES" b="0" i="0" dirty="0">
                <a:solidFill>
                  <a:srgbClr val="171717"/>
                </a:solidFill>
                <a:effectLst/>
                <a:latin typeface="Segoe UI" panose="020B0502040204020203" pitchFamily="34" charset="0"/>
              </a:rPr>
              <a:t>, puede filtrar los proveedores de notificaciones que estarán disponibles para el usuario. El elemento </a:t>
            </a:r>
            <a:r>
              <a:rPr lang="es-ES" b="1" i="0" dirty="0" err="1">
                <a:solidFill>
                  <a:srgbClr val="171717"/>
                </a:solidFill>
                <a:effectLst/>
                <a:latin typeface="Segoe UI" panose="020B0502040204020203" pitchFamily="34" charset="0"/>
              </a:rPr>
              <a:t>EnabledForUserJourneys</a:t>
            </a:r>
            <a:r>
              <a:rPr lang="es-ES" b="0" i="0" dirty="0">
                <a:solidFill>
                  <a:srgbClr val="171717"/>
                </a:solidFill>
                <a:effectLst/>
                <a:latin typeface="Segoe UI" panose="020B0502040204020203" pitchFamily="34" charset="0"/>
              </a:rPr>
              <a:t> contiene uno de los valores siguientes:</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Always</a:t>
            </a:r>
            <a:r>
              <a:rPr lang="es-ES" b="0" i="0" dirty="0">
                <a:solidFill>
                  <a:srgbClr val="171717"/>
                </a:solidFill>
                <a:effectLst/>
                <a:latin typeface="Segoe UI" panose="020B0502040204020203" pitchFamily="34" charset="0"/>
              </a:rPr>
              <a:t>: ejecuta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Never</a:t>
            </a:r>
            <a:r>
              <a:rPr lang="es-ES" b="0" i="0" dirty="0">
                <a:solidFill>
                  <a:srgbClr val="171717"/>
                </a:solidFill>
                <a:effectLst/>
                <a:latin typeface="Segoe UI" panose="020B0502040204020203" pitchFamily="34" charset="0"/>
              </a:rPr>
              <a:t>: omite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OnClaimsExistence</a:t>
            </a:r>
            <a:r>
              <a:rPr lang="es-ES" b="0" i="0" dirty="0">
                <a:solidFill>
                  <a:srgbClr val="171717"/>
                </a:solidFill>
                <a:effectLst/>
                <a:latin typeface="Segoe UI" panose="020B0502040204020203" pitchFamily="34" charset="0"/>
              </a:rPr>
              <a:t>: solo se ejecuta cuando existe una notificación específica indicada en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OnItemExistenceInStringCollectionClaim</a:t>
            </a:r>
            <a:r>
              <a:rPr lang="es-ES" b="0" i="0" dirty="0">
                <a:solidFill>
                  <a:srgbClr val="171717"/>
                </a:solidFill>
                <a:effectLst/>
                <a:latin typeface="Segoe UI" panose="020B0502040204020203" pitchFamily="34" charset="0"/>
              </a:rPr>
              <a:t>: solo se ejecuta cuando existe un elemento en una notificación de colección de cadenas.</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OnItemAbsenceInStringCollectionClaim</a:t>
            </a:r>
            <a:r>
              <a:rPr lang="es-ES" b="0" i="0" dirty="0">
                <a:solidFill>
                  <a:srgbClr val="171717"/>
                </a:solidFill>
                <a:effectLst/>
                <a:latin typeface="Segoe UI" panose="020B0502040204020203" pitchFamily="34" charset="0"/>
              </a:rPr>
              <a:t>: solo se ejecuta cuando no existe ningún elemento en una notificación de colección de cadenas.</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Para usar </a:t>
            </a:r>
            <a:r>
              <a:rPr lang="en-US" b="1" i="0" dirty="0" err="1">
                <a:solidFill>
                  <a:srgbClr val="171717"/>
                </a:solidFill>
                <a:effectLst/>
                <a:latin typeface="Segoe UI" panose="020B0502040204020203" pitchFamily="34" charset="0"/>
              </a:rPr>
              <a:t>OnClaimsExistence</a:t>
            </a:r>
            <a:r>
              <a:rPr lang="en-U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OnItemExistenceInStringCollectionClaim</a:t>
            </a:r>
            <a:r>
              <a:rPr lang="en-US" b="0" i="0" dirty="0">
                <a:solidFill>
                  <a:srgbClr val="171717"/>
                </a:solidFill>
                <a:effectLst/>
                <a:latin typeface="Segoe UI" panose="020B0502040204020203" pitchFamily="34" charset="0"/>
              </a:rPr>
              <a:t> o </a:t>
            </a:r>
            <a:r>
              <a:rPr lang="en-US" b="1" i="0" dirty="0" err="1">
                <a:solidFill>
                  <a:srgbClr val="171717"/>
                </a:solidFill>
                <a:effectLst/>
                <a:latin typeface="Segoe UI" panose="020B0502040204020203" pitchFamily="34" charset="0"/>
              </a:rPr>
              <a:t>OnItemAbsenceInStringCollectionClaim</a:t>
            </a:r>
            <a:r>
              <a:rPr lang="en-US" b="0" i="0" dirty="0">
                <a:solidFill>
                  <a:srgbClr val="171717"/>
                </a:solidFill>
                <a:effectLst/>
                <a:latin typeface="Segoe UI" panose="020B0502040204020203" pitchFamily="34" charset="0"/>
              </a:rPr>
              <a:t>, es </a:t>
            </a:r>
            <a:r>
              <a:rPr lang="en-US" b="0" i="0" dirty="0" err="1">
                <a:solidFill>
                  <a:srgbClr val="171717"/>
                </a:solidFill>
                <a:effectLst/>
                <a:latin typeface="Segoe UI" panose="020B0502040204020203" pitchFamily="34" charset="0"/>
              </a:rPr>
              <a:t>necesario</a:t>
            </a:r>
            <a:r>
              <a:rPr lang="en-US" b="0" i="0" dirty="0">
                <a:solidFill>
                  <a:srgbClr val="171717"/>
                </a:solidFill>
                <a:effectLst/>
                <a:latin typeface="Segoe UI" panose="020B0502040204020203" pitchFamily="34" charset="0"/>
              </a:rPr>
              <a:t> que </a:t>
            </a:r>
            <a:r>
              <a:rPr lang="en-US" b="0" i="0" dirty="0" err="1">
                <a:solidFill>
                  <a:srgbClr val="171717"/>
                </a:solidFill>
                <a:effectLst/>
                <a:latin typeface="Segoe UI" panose="020B0502040204020203" pitchFamily="34" charset="0"/>
              </a:rPr>
              <a:t>proporcione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los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siguientes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metadatos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err="1">
                <a:solidFill>
                  <a:srgbClr val="171717"/>
                </a:solidFill>
                <a:effectLst/>
                <a:latin typeface="Segoe UI" panose="020B0502040204020203" pitchFamily="34" charset="0"/>
              </a:rPr>
              <a:t>ClaimTypeOnWhichToEnable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especifica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notificación</a:t>
            </a:r>
            <a:r>
              <a:rPr lang="en-US" b="0" i="0" dirty="0">
                <a:solidFill>
                  <a:srgbClr val="171717"/>
                </a:solidFill>
                <a:effectLst/>
                <a:latin typeface="Segoe UI" panose="020B0502040204020203" pitchFamily="34" charset="0"/>
              </a:rPr>
              <a:t> que se </a:t>
            </a:r>
            <a:r>
              <a:rPr lang="en-US" b="0" i="0" dirty="0" err="1">
                <a:solidFill>
                  <a:srgbClr val="171717"/>
                </a:solidFill>
                <a:effectLst/>
                <a:latin typeface="Segoe UI" panose="020B0502040204020203" pitchFamily="34" charset="0"/>
              </a:rPr>
              <a:t>va</a:t>
            </a:r>
            <a:r>
              <a:rPr lang="en-US" b="0" i="0" dirty="0">
                <a:solidFill>
                  <a:srgbClr val="171717"/>
                </a:solidFill>
                <a:effectLst/>
                <a:latin typeface="Segoe UI" panose="020B0502040204020203" pitchFamily="34" charset="0"/>
              </a:rPr>
              <a:t> a </a:t>
            </a:r>
            <a:r>
              <a:rPr lang="en-US" b="0" i="0" dirty="0" err="1">
                <a:solidFill>
                  <a:srgbClr val="171717"/>
                </a:solidFill>
                <a:effectLst/>
                <a:latin typeface="Segoe UI" panose="020B0502040204020203" pitchFamily="34" charset="0"/>
              </a:rPr>
              <a:t>evaluar</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err="1">
                <a:solidFill>
                  <a:srgbClr val="171717"/>
                </a:solidFill>
                <a:effectLst/>
                <a:latin typeface="Segoe UI" panose="020B0502040204020203" pitchFamily="34" charset="0"/>
              </a:rPr>
              <a:t>ClaimValueOnWhichToEnable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especifica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valor que se </a:t>
            </a:r>
            <a:r>
              <a:rPr lang="en-US" b="0" i="0" dirty="0" err="1">
                <a:solidFill>
                  <a:srgbClr val="171717"/>
                </a:solidFill>
                <a:effectLst/>
                <a:latin typeface="Segoe UI" panose="020B0502040204020203" pitchFamily="34" charset="0"/>
              </a:rPr>
              <a:t>va</a:t>
            </a:r>
            <a:r>
              <a:rPr lang="en-US" b="0" i="0" dirty="0">
                <a:solidFill>
                  <a:srgbClr val="171717"/>
                </a:solidFill>
                <a:effectLst/>
                <a:latin typeface="Segoe UI" panose="020B0502040204020203" pitchFamily="34" charset="0"/>
              </a:rPr>
              <a:t> a </a:t>
            </a:r>
            <a:r>
              <a:rPr lang="en-US" b="0" i="0" dirty="0" err="1">
                <a:solidFill>
                  <a:srgbClr val="171717"/>
                </a:solidFill>
                <a:effectLst/>
                <a:latin typeface="Segoe UI" panose="020B0502040204020203" pitchFamily="34" charset="0"/>
              </a:rPr>
              <a:t>comparar</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10023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El </a:t>
            </a:r>
            <a:r>
              <a:rPr lang="en-US" b="0" i="0" dirty="0" err="1">
                <a:solidFill>
                  <a:srgbClr val="171717"/>
                </a:solidFill>
                <a:effectLst/>
                <a:latin typeface="Segoe UI" panose="020B0502040204020203" pitchFamily="34" charset="0"/>
              </a:rPr>
              <a:t>atributo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Name</a:t>
            </a:r>
            <a:r>
              <a:rPr lang="en-US" b="0" i="0" dirty="0">
                <a:solidFill>
                  <a:srgbClr val="171717"/>
                </a:solidFill>
                <a:effectLst/>
                <a:latin typeface="Segoe UI" panose="020B0502040204020203" pitchFamily="34" charset="0"/>
              </a:rPr>
              <a:t> del </a:t>
            </a:r>
            <a:r>
              <a:rPr lang="en-US" b="0" i="0" dirty="0" err="1">
                <a:solidFill>
                  <a:srgbClr val="171717"/>
                </a:solidFill>
                <a:effectLst/>
                <a:latin typeface="Segoe UI" panose="020B0502040204020203" pitchFamily="34" charset="0"/>
              </a:rPr>
              <a:t>elemento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Protocol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tiene</a:t>
            </a:r>
            <a:r>
              <a:rPr lang="en-US" b="0" i="0" dirty="0">
                <a:solidFill>
                  <a:srgbClr val="171717"/>
                </a:solidFill>
                <a:effectLst/>
                <a:latin typeface="Segoe UI" panose="020B0502040204020203" pitchFamily="34" charset="0"/>
              </a:rPr>
              <a:t> que </a:t>
            </a:r>
            <a:r>
              <a:rPr lang="en-US" b="0" i="0" dirty="0" err="1">
                <a:solidFill>
                  <a:srgbClr val="171717"/>
                </a:solidFill>
                <a:effectLst/>
                <a:latin typeface="Segoe UI" panose="020B0502040204020203" pitchFamily="34" charset="0"/>
              </a:rPr>
              <a:t>establecerse</a:t>
            </a:r>
            <a:r>
              <a:rPr lang="en-US" b="0" i="0" dirty="0">
                <a:solidFill>
                  <a:srgbClr val="171717"/>
                </a:solidFill>
                <a:effectLst/>
                <a:latin typeface="Segoe UI" panose="020B0502040204020203" pitchFamily="34" charset="0"/>
              </a:rPr>
              <a:t> en </a:t>
            </a:r>
            <a:r>
              <a:rPr lang="en-US" dirty="0"/>
              <a:t>Proprietary</a:t>
            </a:r>
            <a:r>
              <a:rPr lang="en-US" b="0" i="0" dirty="0">
                <a:solidFill>
                  <a:srgbClr val="171717"/>
                </a:solidFill>
                <a:effectLst/>
                <a:latin typeface="Segoe UI" panose="020B0502040204020203" pitchFamily="34" charset="0"/>
              </a:rPr>
              <a:t>. El </a:t>
            </a:r>
            <a:r>
              <a:rPr lang="en-US" b="0" i="0" dirty="0" err="1">
                <a:solidFill>
                  <a:srgbClr val="171717"/>
                </a:solidFill>
                <a:effectLst/>
                <a:latin typeface="Segoe UI" panose="020B0502040204020203" pitchFamily="34" charset="0"/>
              </a:rPr>
              <a:t>atributo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handler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debe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contener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nombre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completo</a:t>
            </a:r>
            <a:r>
              <a:rPr lang="en-US" b="0" i="0" dirty="0">
                <a:solidFill>
                  <a:srgbClr val="171717"/>
                </a:solidFill>
                <a:effectLst/>
                <a:latin typeface="Segoe UI" panose="020B0502040204020203" pitchFamily="34" charset="0"/>
              </a:rPr>
              <a:t> del </a:t>
            </a:r>
            <a:r>
              <a:rPr lang="en-US" b="0" i="0" dirty="0" err="1">
                <a:solidFill>
                  <a:srgbClr val="171717"/>
                </a:solidFill>
                <a:effectLst/>
                <a:latin typeface="Segoe UI" panose="020B0502040204020203" pitchFamily="34" charset="0"/>
              </a:rPr>
              <a:t>ensamblado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controlador</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n-US" dirty="0" err="1"/>
              <a:t>Web.TPEngine.Providers.AzureActiveDirectoryProvider</a:t>
            </a:r>
            <a:r>
              <a:rPr lang="en-US" dirty="0"/>
              <a:t>, </a:t>
            </a:r>
            <a:r>
              <a:rPr lang="en-US" dirty="0" err="1"/>
              <a:t>Web.TPEngine</a:t>
            </a:r>
            <a:r>
              <a:rPr lang="en-US" dirty="0"/>
              <a:t>, Version=1.0.0.0, Culture=neutral, </a:t>
            </a:r>
            <a:r>
              <a:rPr lang="en-US" dirty="0" err="1"/>
              <a:t>PublicKeyToken</a:t>
            </a:r>
            <a:r>
              <a:rPr lang="en-US" dirty="0"/>
              <a:t>=null</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los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técnicos</a:t>
            </a:r>
            <a:r>
              <a:rPr lang="en-US" b="0" i="0" dirty="0">
                <a:solidFill>
                  <a:srgbClr val="171717"/>
                </a:solidFill>
                <a:effectLst/>
                <a:latin typeface="Segoe UI" panose="020B0502040204020203" pitchFamily="34" charset="0"/>
              </a:rPr>
              <a:t> de Azure AD </a:t>
            </a:r>
            <a:r>
              <a:rPr lang="en-US" b="0" i="0" dirty="0" err="1">
                <a:solidFill>
                  <a:srgbClr val="171717"/>
                </a:solidFill>
                <a:effectLst/>
                <a:latin typeface="Segoe UI" panose="020B0502040204020203" pitchFamily="34" charset="0"/>
              </a:rPr>
              <a:t>incluyen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AAD-Common</a:t>
            </a:r>
            <a:r>
              <a:rPr lang="en-US" b="0" i="0" dirty="0">
                <a:solidFill>
                  <a:srgbClr val="171717"/>
                </a:solidFill>
                <a:effectLst/>
                <a:latin typeface="Segoe UI" panose="020B0502040204020203" pitchFamily="34" charset="0"/>
              </a:rPr>
              <a:t>. Los </a:t>
            </a:r>
            <a:r>
              <a:rPr lang="en-US" b="0" i="0" dirty="0" err="1">
                <a:solidFill>
                  <a:srgbClr val="171717"/>
                </a:solidFill>
                <a:effectLst/>
                <a:latin typeface="Segoe UI" panose="020B0502040204020203" pitchFamily="34" charset="0"/>
              </a:rPr>
              <a:t>perfiles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técnicos</a:t>
            </a:r>
            <a:r>
              <a:rPr lang="en-US" b="0" i="0" dirty="0">
                <a:solidFill>
                  <a:srgbClr val="171717"/>
                </a:solidFill>
                <a:effectLst/>
                <a:latin typeface="Segoe UI" panose="020B0502040204020203" pitchFamily="34" charset="0"/>
              </a:rPr>
              <a:t> de Azure AD no </a:t>
            </a:r>
            <a:r>
              <a:rPr lang="en-US" b="0" i="0" dirty="0" err="1">
                <a:solidFill>
                  <a:srgbClr val="171717"/>
                </a:solidFill>
                <a:effectLst/>
                <a:latin typeface="Segoe UI" panose="020B0502040204020203" pitchFamily="34" charset="0"/>
              </a:rPr>
              <a:t>especifican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porque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este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está</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configurado</a:t>
            </a:r>
            <a:r>
              <a:rPr lang="en-US" b="0" i="0" dirty="0">
                <a:solidFill>
                  <a:srgbClr val="171717"/>
                </a:solidFill>
                <a:effectLst/>
                <a:latin typeface="Segoe UI" panose="020B0502040204020203" pitchFamily="34" charset="0"/>
              </a:rPr>
              <a:t>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AAD-Common</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UserReadUsingAlternativeSecurityId</a:t>
            </a:r>
            <a:r>
              <a:rPr lang="en-US" b="0" i="0" dirty="0">
                <a:solidFill>
                  <a:srgbClr val="171717"/>
                </a:solidFill>
                <a:effectLst/>
                <a:latin typeface="Segoe UI" panose="020B0502040204020203" pitchFamily="34" charset="0"/>
              </a:rPr>
              <a:t> y </a:t>
            </a: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UserReadUsingAlternativeSecurityId</a:t>
            </a:r>
            <a:r>
              <a:rPr lang="en-US" b="1" i="0" dirty="0">
                <a:solidFill>
                  <a:srgbClr val="171717"/>
                </a:solidFill>
                <a:effectLst/>
                <a:latin typeface="Segoe UI" panose="020B0502040204020203" pitchFamily="34" charset="0"/>
              </a:rPr>
              <a:t>-</a:t>
            </a:r>
            <a:r>
              <a:rPr lang="en-US" b="1" i="0" dirty="0" err="1">
                <a:solidFill>
                  <a:srgbClr val="171717"/>
                </a:solidFill>
                <a:effectLst/>
                <a:latin typeface="Segoe UI" panose="020B0502040204020203" pitchFamily="34" charset="0"/>
              </a:rPr>
              <a:t>NoError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buscar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de redes </a:t>
            </a:r>
            <a:r>
              <a:rPr lang="en-US" b="0" i="0" dirty="0" err="1">
                <a:solidFill>
                  <a:srgbClr val="171717"/>
                </a:solidFill>
                <a:effectLst/>
                <a:latin typeface="Segoe UI" panose="020B0502040204020203" pitchFamily="34" charset="0"/>
              </a:rPr>
              <a:t>sociales</a:t>
            </a:r>
            <a:r>
              <a:rPr lang="en-US" b="0" i="0" dirty="0">
                <a:solidFill>
                  <a:srgbClr val="171717"/>
                </a:solidFill>
                <a:effectLst/>
                <a:latin typeface="Segoe UI" panose="020B0502040204020203" pitchFamily="34" charset="0"/>
              </a:rPr>
              <a:t>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directorio</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UserWriteUsingAlternativeSecurityId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crear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de redes </a:t>
            </a:r>
            <a:r>
              <a:rPr lang="en-US" b="0" i="0" dirty="0" err="1">
                <a:solidFill>
                  <a:srgbClr val="171717"/>
                </a:solidFill>
                <a:effectLst/>
                <a:latin typeface="Segoe UI" panose="020B0502040204020203" pitchFamily="34" charset="0"/>
              </a:rPr>
              <a:t>sociales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UserReadUsingEmailAddress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buscar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directorio</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UserWriteUsingLogonEmail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crear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UserWritePasswordUsingObjectId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actualizar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contraseña</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UserWriteProfileUsingObjectId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actualizar</a:t>
            </a:r>
            <a:r>
              <a:rPr lang="en-US" b="0" i="0" dirty="0">
                <a:solidFill>
                  <a:srgbClr val="171717"/>
                </a:solidFill>
                <a:effectLst/>
                <a:latin typeface="Segoe UI" panose="020B0502040204020203" pitchFamily="34" charset="0"/>
              </a:rPr>
              <a:t> un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usuario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social.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UserReadUsingObjectId</a:t>
            </a:r>
            <a:r>
              <a:rPr lang="en-US" b="0" i="0" dirty="0">
                <a:solidFill>
                  <a:srgbClr val="171717"/>
                </a:solidFill>
                <a:effectLst/>
                <a:latin typeface="Segoe UI" panose="020B0502040204020203" pitchFamily="34" charset="0"/>
              </a:rPr>
              <a:t>: leer un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usuario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social.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UserWritePhoneNumberUsingObjectId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escribir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número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teléfono</a:t>
            </a:r>
            <a:r>
              <a:rPr lang="en-US" b="0" i="0" dirty="0">
                <a:solidFill>
                  <a:srgbClr val="171717"/>
                </a:solidFill>
                <a:effectLst/>
                <a:latin typeface="Segoe UI" panose="020B0502040204020203" pitchFamily="34" charset="0"/>
              </a:rPr>
              <a:t> de MFA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a:t>
            </a:r>
            <a:r>
              <a:rPr lang="en-US" b="0" i="0" dirty="0" err="1">
                <a:solidFill>
                  <a:srgbClr val="171717"/>
                </a:solidFill>
                <a:effectLst/>
                <a:latin typeface="Segoe UI" panose="020B0502040204020203" pitchFamily="34" charset="0"/>
              </a:rPr>
              <a:t>socia</a:t>
            </a:r>
            <a:endParaRPr lang="en-U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95438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AAD </a:t>
            </a:r>
            <a:r>
              <a:rPr lang="es-ES" dirty="0" err="1"/>
              <a:t>technical</a:t>
            </a:r>
            <a:r>
              <a:rPr lang="es-ES" dirty="0"/>
              <a:t> </a:t>
            </a:r>
            <a:r>
              <a:rPr lang="es-ES" dirty="0" err="1"/>
              <a:t>profiles</a:t>
            </a:r>
            <a:endParaRPr lang="es-ES" dirty="0"/>
          </a:p>
          <a:p>
            <a:r>
              <a:rPr lang="es-ES" dirty="0"/>
              <a:t>Enseñar esto </a:t>
            </a:r>
            <a:r>
              <a:rPr lang="es-ES" dirty="0">
                <a:hlinkClick r:id="rId3"/>
              </a:rPr>
              <a:t>Definición de un perfil técnico de la transformación de notificaciones - Azure AD B2C | Microsoft </a:t>
            </a:r>
            <a:r>
              <a:rPr lang="es-ES" dirty="0" err="1">
                <a:hlinkClick r:id="rId3"/>
              </a:rPr>
              <a:t>Learn</a:t>
            </a:r>
            <a:r>
              <a:rPr lang="es-ES" dirty="0"/>
              <a:t> Transformación de </a:t>
            </a:r>
            <a:r>
              <a:rPr lang="es-ES" dirty="0" err="1"/>
              <a:t>claims</a:t>
            </a:r>
            <a:endParaRPr lang="es-ES" dirty="0"/>
          </a:p>
          <a:p>
            <a:r>
              <a:rPr lang="es-ES" dirty="0"/>
              <a:t>Enseñar un </a:t>
            </a:r>
            <a:r>
              <a:rPr lang="es-ES" dirty="0" err="1"/>
              <a:t>Téchnical</a:t>
            </a:r>
            <a:r>
              <a:rPr lang="es-ES" dirty="0"/>
              <a:t> </a:t>
            </a:r>
            <a:r>
              <a:rPr lang="es-ES" dirty="0" err="1"/>
              <a:t>profile</a:t>
            </a:r>
            <a:r>
              <a:rPr lang="es-ES" dirty="0"/>
              <a:t> de tipo REST</a:t>
            </a:r>
          </a:p>
          <a:p>
            <a:r>
              <a:rPr lang="es-ES" dirty="0"/>
              <a:t>Enseñar uno de </a:t>
            </a:r>
            <a:r>
              <a:rPr lang="es-ES" dirty="0" err="1"/>
              <a:t>SelfAsserted</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Enseñar un proceso de MFA de </a:t>
            </a:r>
            <a:r>
              <a:rPr lang="es-ES" dirty="0" err="1"/>
              <a:t>Sengrid</a:t>
            </a:r>
            <a:endParaRPr lang="es-ES" dirty="0"/>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81199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Crear </a:t>
            </a:r>
            <a:r>
              <a:rPr lang="es-ES" dirty="0" err="1"/>
              <a:t>Tecnical</a:t>
            </a:r>
            <a:r>
              <a:rPr lang="es-ES" dirty="0"/>
              <a:t> </a:t>
            </a:r>
            <a:r>
              <a:rPr lang="es-ES" dirty="0" err="1"/>
              <a:t>Profile</a:t>
            </a:r>
            <a:r>
              <a:rPr lang="es-ES" dirty="0"/>
              <a:t> que valide si el DNI está registrado</a:t>
            </a:r>
          </a:p>
          <a:p>
            <a:r>
              <a:rPr lang="es-ES" dirty="0"/>
              <a:t>2 – Si es así proceder al WRITE en AAD con esa </a:t>
            </a:r>
            <a:r>
              <a:rPr lang="es-ES" dirty="0" err="1"/>
              <a:t>claim</a:t>
            </a:r>
            <a:r>
              <a:rPr lang="es-ES" dirty="0"/>
              <a:t> nueva</a:t>
            </a:r>
          </a:p>
          <a:p>
            <a:r>
              <a:rPr lang="es-ES" dirty="0"/>
              <a:t>3 – Si no es así </a:t>
            </a:r>
            <a:r>
              <a:rPr lang="es-ES" dirty="0" err="1"/>
              <a:t>raise</a:t>
            </a:r>
            <a:r>
              <a:rPr lang="es-ES" dirty="0"/>
              <a:t> error.</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0687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84732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recorrido del usuario se representa como una secuencia de orquestación por la que hay que pasar para lograr una transacción correcta. Si se produce un error en algún paso, la transacción no prospera</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Order</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Required</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The order of the orchestration steps.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Type: Required:</a:t>
            </a:r>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ClaimsProviderSelection</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presenta diversos proveedores de notificaciones al usuario para que seleccione uno.</a:t>
            </a: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CombinedSignInAndSignUp</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indica que el paso de orquestación presenta una página combinada de inicio de sesión en el proveedor social y de registro en la cuenta local.</a:t>
            </a:r>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ClaimsExchange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indica que el paso de orquestación intercambia notificaciones con un proveedor de notificaciones.</a:t>
            </a:r>
          </a:p>
          <a:p>
            <a:pPr algn="l"/>
            <a:r>
              <a:rPr lang="es-E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GetClaims</a:t>
            </a:r>
            <a:r>
              <a:rPr lang="es-ES" b="0" i="0" dirty="0">
                <a:solidFill>
                  <a:srgbClr val="171717"/>
                </a:solidFill>
                <a:effectLst/>
                <a:latin typeface="Segoe UI" panose="020B0502040204020203" pitchFamily="34" charset="0"/>
              </a:rPr>
              <a:t>: especifica que el paso de orquestación debe procesar los datos de notificaciones enviados a Azure AD B2C del usuario de confianza mediante su configuración </a:t>
            </a:r>
            <a:r>
              <a:rPr lang="es-ES" dirty="0" err="1"/>
              <a:t>InputClaims</a:t>
            </a:r>
            <a:r>
              <a:rPr lang="es-ES" b="0" i="0" dirty="0">
                <a:solidFill>
                  <a:srgbClr val="171717"/>
                </a:solidFill>
                <a:effectLst/>
                <a:latin typeface="Segoe UI" panose="020B0502040204020203" pitchFamily="34" charset="0"/>
              </a:rPr>
              <a:t>.</a:t>
            </a: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InvokeSubJourney</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intercambia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con una </a:t>
            </a:r>
            <a:r>
              <a:rPr lang="es-ES" b="0" i="0" dirty="0" err="1">
                <a:solidFill>
                  <a:srgbClr val="171717"/>
                </a:solidFill>
                <a:effectLst/>
                <a:latin typeface="Segoe UI" panose="020B0502040204020203" pitchFamily="34" charset="0"/>
              </a:rPr>
              <a:t>SubJourney</a:t>
            </a:r>
            <a:endParaRPr lang="es-E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SendClaims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envía las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al usuario de confianza con un token emitido por un emisor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ContentDefinitionReferenceId</a:t>
            </a:r>
            <a:r>
              <a:rPr lang="es-ES" b="0" i="0" dirty="0">
                <a:solidFill>
                  <a:srgbClr val="171717"/>
                </a:solidFill>
                <a:effectLst/>
                <a:latin typeface="Segoe UI" panose="020B0502040204020203" pitchFamily="34" charset="0"/>
              </a:rPr>
              <a:t>: El identificador de la </a:t>
            </a:r>
            <a:r>
              <a:rPr lang="es-ES" b="0" i="0" u="none" strike="noStrike" dirty="0">
                <a:effectLst/>
                <a:latin typeface="Segoe UI" panose="020B0502040204020203" pitchFamily="34" charset="0"/>
                <a:hlinkClick r:id="rId3"/>
              </a:rPr>
              <a:t>definición de contenido</a:t>
            </a:r>
            <a:r>
              <a:rPr lang="es-ES" b="0" i="0" dirty="0">
                <a:solidFill>
                  <a:srgbClr val="171717"/>
                </a:solidFill>
                <a:effectLst/>
                <a:latin typeface="Segoe UI" panose="020B0502040204020203" pitchFamily="34" charset="0"/>
              </a:rPr>
              <a:t> asociada a este paso de orquestación. Normalmente se define en el </a:t>
            </a:r>
            <a:r>
              <a:rPr lang="es-ES" b="0" i="0" dirty="0" err="1">
                <a:solidFill>
                  <a:srgbClr val="171717"/>
                </a:solidFill>
                <a:effectLst/>
                <a:latin typeface="Segoe UI" panose="020B0502040204020203" pitchFamily="34" charset="0"/>
              </a:rPr>
              <a:t>technical</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profile</a:t>
            </a:r>
            <a:r>
              <a:rPr lang="es-ES" b="0" i="0" dirty="0">
                <a:solidFill>
                  <a:srgbClr val="171717"/>
                </a:solidFill>
                <a:effectLst/>
                <a:latin typeface="Segoe UI" panose="020B0502040204020203" pitchFamily="34" charset="0"/>
              </a:rPr>
              <a:t>. Pero hay casos donde hay que especificarlo: </a:t>
            </a:r>
            <a:r>
              <a:rPr lang="es-ES" dirty="0" err="1"/>
              <a:t>ClaimsProviderSelection</a:t>
            </a:r>
            <a:r>
              <a:rPr lang="es-ES" b="0" i="0" dirty="0">
                <a:solidFill>
                  <a:srgbClr val="171717"/>
                </a:solidFill>
                <a:effectLst/>
                <a:latin typeface="Segoe UI" panose="020B0502040204020203" pitchFamily="34" charset="0"/>
              </a:rPr>
              <a:t> o </a:t>
            </a:r>
            <a:r>
              <a:rPr lang="es-ES" dirty="0" err="1"/>
              <a:t>CombinedSignInAndSignUp</a:t>
            </a:r>
            <a:r>
              <a:rPr lang="es-ES" b="0" i="0" dirty="0">
                <a:solidFill>
                  <a:srgbClr val="171717"/>
                </a:solidFill>
                <a:effectLst/>
                <a:latin typeface="Segoe UI" panose="020B0502040204020203" pitchFamily="34" charset="0"/>
              </a:rPr>
              <a:t>, Azure AD B2C debe mostrar la selección del proveedor de identidades sin tener ningún perfil técnico.</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CpimIssuerTechnicalProfileReferenceId</a:t>
            </a:r>
            <a:r>
              <a:rPr lang="es-ES" b="0" i="0" dirty="0">
                <a:solidFill>
                  <a:srgbClr val="171717"/>
                </a:solidFill>
                <a:effectLst/>
                <a:latin typeface="Segoe UI" panose="020B0502040204020203" pitchFamily="34" charset="0"/>
              </a:rPr>
              <a:t>: </a:t>
            </a:r>
            <a:r>
              <a:rPr lang="es-ES" dirty="0">
                <a:effectLst/>
              </a:rPr>
              <a:t>El tipo de paso de orquestación es </a:t>
            </a:r>
            <a:r>
              <a:rPr lang="es-ES" dirty="0" err="1">
                <a:effectLst/>
              </a:rPr>
              <a:t>SendClaims</a:t>
            </a:r>
            <a:r>
              <a:rPr lang="es-ES" dirty="0">
                <a:effectLst/>
              </a:rPr>
              <a:t>. Esta propiedad define el identificador de perfil técnico del proveedor de notificaciones que emite el token del usuario de confianza. Si no aparece, no se crea ningún token para el usuario de confianza.</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80249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Para comenzar este proceso, el usuario debe presentar el token de acceso emitido anteriormente como prueba de que se autenticó originalmente mediante una directiva de Azure AD B2C válida.</a:t>
            </a:r>
          </a:p>
          <a:p>
            <a:pPr algn="l"/>
            <a:r>
              <a:rPr lang="es-ES" b="0" i="0" dirty="0">
                <a:solidFill>
                  <a:srgbClr val="171717"/>
                </a:solidFill>
                <a:effectLst/>
                <a:latin typeface="Segoe UI" panose="020B0502040204020203" pitchFamily="34" charset="0"/>
              </a:rPr>
              <a:t>En el ejemplo siguiente se muestra un elemento de recorrido del usuario con perfiles técnicos de autorización:</a:t>
            </a:r>
          </a:p>
          <a:p>
            <a:pPr algn="l"/>
            <a:endParaRPr lang="es-ES" b="0" i="0" dirty="0">
              <a:solidFill>
                <a:srgbClr val="171717"/>
              </a:solidFill>
              <a:effectLst/>
              <a:latin typeface="Segoe UI" panose="020B0502040204020203" pitchFamily="34" charset="0"/>
            </a:endParaRPr>
          </a:p>
          <a:p>
            <a:pPr algn="l"/>
            <a:r>
              <a:rPr lang="en-US" dirty="0" err="1">
                <a:effectLst/>
              </a:rPr>
              <a:t>ReferenceId</a:t>
            </a:r>
            <a:r>
              <a:rPr lang="en-US" dirty="0">
                <a:effectLst/>
              </a:rPr>
              <a:t>: </a:t>
            </a:r>
            <a:r>
              <a:rPr lang="en-US" dirty="0" err="1">
                <a:effectLst/>
              </a:rPr>
              <a:t>identificador</a:t>
            </a:r>
            <a:r>
              <a:rPr lang="en-US" dirty="0">
                <a:effectLst/>
              </a:rPr>
              <a:t> del </a:t>
            </a:r>
            <a:r>
              <a:rPr lang="en-US" dirty="0" err="1">
                <a:effectLst/>
              </a:rPr>
              <a:t>perfil</a:t>
            </a:r>
            <a:r>
              <a:rPr lang="en-US" dirty="0">
                <a:effectLst/>
              </a:rPr>
              <a:t> </a:t>
            </a:r>
            <a:r>
              <a:rPr lang="en-US" dirty="0" err="1">
                <a:effectLst/>
              </a:rPr>
              <a:t>técnico</a:t>
            </a:r>
            <a:r>
              <a:rPr lang="en-US" dirty="0">
                <a:effectLst/>
              </a:rPr>
              <a:t> que se </a:t>
            </a:r>
            <a:r>
              <a:rPr lang="en-US" dirty="0" err="1">
                <a:effectLst/>
              </a:rPr>
              <a:t>va</a:t>
            </a:r>
            <a:r>
              <a:rPr lang="en-US" dirty="0">
                <a:effectLst/>
              </a:rPr>
              <a:t> a </a:t>
            </a:r>
            <a:r>
              <a:rPr lang="en-US" dirty="0" err="1">
                <a:effectLst/>
              </a:rPr>
              <a:t>ejecutar</a:t>
            </a:r>
            <a:r>
              <a:rPr lang="en-US" dirty="0">
                <a:effectLst/>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65283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err="1">
                <a:solidFill>
                  <a:srgbClr val="171717"/>
                </a:solidFill>
                <a:effectLst/>
                <a:latin typeface="Segoe UI" panose="020B0502040204020203" pitchFamily="34" charset="0"/>
              </a:rPr>
              <a:t>Type</a:t>
            </a:r>
            <a:r>
              <a:rPr lang="es-ES" b="0" i="0" dirty="0">
                <a:solidFill>
                  <a:srgbClr val="171717"/>
                </a:solidFill>
                <a:effectLst/>
                <a:latin typeface="Segoe UI" panose="020B0502040204020203" pitchFamily="34" charset="0"/>
              </a:rPr>
              <a:t>: </a:t>
            </a:r>
            <a:r>
              <a:rPr lang="es-ES" b="1" i="0" dirty="0" err="1">
                <a:solidFill>
                  <a:srgbClr val="171717"/>
                </a:solidFill>
                <a:effectLst/>
                <a:latin typeface="Segoe UI" panose="020B0502040204020203" pitchFamily="34" charset="0"/>
              </a:rPr>
              <a:t>ClaimsExist</a:t>
            </a:r>
            <a:r>
              <a:rPr lang="es-ES" b="0" i="0" dirty="0">
                <a:solidFill>
                  <a:srgbClr val="171717"/>
                </a:solidFill>
                <a:effectLst/>
                <a:latin typeface="Segoe UI" panose="020B0502040204020203" pitchFamily="34" charset="0"/>
              </a:rPr>
              <a:t>, que especifica que se deben realizar las acciones si existen las notificaciones especificadas en el conjunto de notificaciones actual del usuario, o </a:t>
            </a:r>
            <a:r>
              <a:rPr lang="es-ES" b="1" i="0" dirty="0" err="1">
                <a:solidFill>
                  <a:srgbClr val="171717"/>
                </a:solidFill>
                <a:effectLst/>
                <a:latin typeface="Segoe UI" panose="020B0502040204020203" pitchFamily="34" charset="0"/>
              </a:rPr>
              <a:t>ClaimEquals</a:t>
            </a:r>
            <a:r>
              <a:rPr lang="es-ES" b="0" i="0" dirty="0">
                <a:solidFill>
                  <a:srgbClr val="171717"/>
                </a:solidFill>
                <a:effectLst/>
                <a:latin typeface="Segoe UI" panose="020B0502040204020203" pitchFamily="34" charset="0"/>
              </a:rPr>
              <a:t>, que especifica que las acciones deben realizarse si existe la notificación especificada y su valor es igual al valor especificado.</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FMono-Regular"/>
              </a:rPr>
              <a:t>ExecuteActionsIf</a:t>
            </a:r>
            <a:r>
              <a:rPr lang="es-ES" b="0" i="0" dirty="0">
                <a:solidFill>
                  <a:srgbClr val="171717"/>
                </a:solidFill>
                <a:effectLst/>
                <a:latin typeface="Segoe UI" panose="020B0502040204020203" pitchFamily="34" charset="0"/>
              </a:rPr>
              <a:t>: </a:t>
            </a:r>
            <a:r>
              <a:rPr lang="es-ES" b="1" dirty="0"/>
              <a:t>true</a:t>
            </a:r>
            <a:r>
              <a:rPr lang="es-ES" b="0" i="0" dirty="0">
                <a:solidFill>
                  <a:srgbClr val="171717"/>
                </a:solidFill>
                <a:effectLst/>
                <a:latin typeface="Segoe UI" panose="020B0502040204020203" pitchFamily="34" charset="0"/>
              </a:rPr>
              <a:t>, se considera que se ha cumplido cuando la notificación coincide con la condición previa. Si el valor se establece en </a:t>
            </a:r>
            <a:r>
              <a:rPr lang="es-ES" b="1" dirty="0"/>
              <a:t>false</a:t>
            </a:r>
            <a:r>
              <a:rPr lang="es-ES" b="0" i="0" dirty="0">
                <a:solidFill>
                  <a:srgbClr val="171717"/>
                </a:solidFill>
                <a:effectLst/>
                <a:latin typeface="Segoe UI" panose="020B0502040204020203" pitchFamily="34" charset="0"/>
              </a:rPr>
              <a:t>, se considera que se ha cumplido cuando la notificación no coincide con la condición previa.</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Value</a:t>
            </a:r>
            <a:r>
              <a:rPr lang="es-ES" b="0" i="0" dirty="0">
                <a:solidFill>
                  <a:srgbClr val="171717"/>
                </a:solidFill>
                <a:effectLst/>
                <a:latin typeface="Segoe UI" panose="020B0502040204020203" pitchFamily="34" charset="0"/>
              </a:rPr>
              <a:t>: La </a:t>
            </a:r>
            <a:r>
              <a:rPr lang="es-ES" b="0" i="0" dirty="0" err="1">
                <a:solidFill>
                  <a:srgbClr val="171717"/>
                </a:solidFill>
                <a:effectLst/>
                <a:latin typeface="Segoe UI" panose="020B0502040204020203" pitchFamily="34" charset="0"/>
              </a:rPr>
              <a:t>claim</a:t>
            </a:r>
            <a:r>
              <a:rPr lang="es-ES" b="0" i="0" dirty="0">
                <a:solidFill>
                  <a:srgbClr val="171717"/>
                </a:solidFill>
                <a:effectLst/>
                <a:latin typeface="Segoe UI" panose="020B0502040204020203" pitchFamily="34" charset="0"/>
              </a:rPr>
              <a:t> que ya se ha definido en la sección del esquema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del archivo de directiva o del archivo de directiva primario. Cuando la condición previa es de tipo </a:t>
            </a:r>
            <a:r>
              <a:rPr lang="es-ES" dirty="0" err="1"/>
              <a:t>ClaimEquals</a:t>
            </a:r>
            <a:r>
              <a:rPr lang="es-ES" b="0" i="0" dirty="0">
                <a:solidFill>
                  <a:srgbClr val="171717"/>
                </a:solidFill>
                <a:effectLst/>
                <a:latin typeface="Segoe UI" panose="020B0502040204020203" pitchFamily="34" charset="0"/>
              </a:rPr>
              <a:t>, un segundo elemento </a:t>
            </a:r>
            <a:r>
              <a:rPr lang="es-ES" dirty="0" err="1"/>
              <a:t>Value</a:t>
            </a:r>
            <a:r>
              <a:rPr lang="es-ES" b="0" i="0" dirty="0">
                <a:solidFill>
                  <a:srgbClr val="171717"/>
                </a:solidFill>
                <a:effectLst/>
                <a:latin typeface="Segoe UI" panose="020B0502040204020203" pitchFamily="34" charset="0"/>
              </a:rPr>
              <a:t> contiene el valor que se va a comprobar.</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Action</a:t>
            </a:r>
            <a:r>
              <a:rPr lang="es-ES" b="0" i="0" dirty="0">
                <a:solidFill>
                  <a:srgbClr val="171717"/>
                </a:solidFill>
                <a:effectLst/>
                <a:latin typeface="Segoe UI" panose="020B0502040204020203" pitchFamily="34" charset="0"/>
              </a:rPr>
              <a:t>: Acción que se debe realizar si la se cumple la evaluación de la condición previa. Valor posible: </a:t>
            </a:r>
            <a:r>
              <a:rPr lang="es-ES" dirty="0" err="1"/>
              <a:t>SkipThisOrchestrationStep</a:t>
            </a:r>
            <a:r>
              <a:rPr lang="es-ES" b="0" i="0" dirty="0">
                <a:solidFill>
                  <a:srgbClr val="171717"/>
                </a:solidFill>
                <a:effectLst/>
                <a:latin typeface="Segoe UI" panose="020B0502040204020203" pitchFamily="34" charset="0"/>
              </a:rPr>
              <a:t>. El paso de orquestación asociado pasa al siguiente.</a:t>
            </a: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441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Usamos</a:t>
            </a:r>
            <a:r>
              <a:rPr lang="en-US" dirty="0"/>
              <a:t> un tenant de Azure B2C </a:t>
            </a:r>
            <a:r>
              <a:rPr lang="en-US" dirty="0" err="1"/>
              <a:t>anteriormente</a:t>
            </a:r>
            <a:r>
              <a:rPr lang="en-US" dirty="0"/>
              <a:t> </a:t>
            </a:r>
            <a:r>
              <a:rPr lang="en-US" dirty="0" err="1"/>
              <a:t>creado</a:t>
            </a:r>
            <a:r>
              <a:rPr lang="en-US" dirty="0"/>
              <a:t> y de forma </a:t>
            </a:r>
            <a:r>
              <a:rPr lang="en-US" dirty="0" err="1"/>
              <a:t>interactiva</a:t>
            </a:r>
            <a:r>
              <a:rPr lang="en-US" dirty="0"/>
              <a:t> </a:t>
            </a:r>
            <a:r>
              <a:rPr lang="en-US" dirty="0" err="1"/>
              <a:t>vamos</a:t>
            </a:r>
            <a:r>
              <a:rPr lang="en-US" dirty="0"/>
              <a:t> </a:t>
            </a:r>
            <a:r>
              <a:rPr lang="en-US" dirty="0" err="1"/>
              <a:t>creando</a:t>
            </a:r>
            <a:r>
              <a:rPr lang="en-US" dirty="0"/>
              <a:t> </a:t>
            </a:r>
            <a:r>
              <a:rPr lang="en-US" dirty="0" err="1"/>
              <a:t>diferentes</a:t>
            </a:r>
            <a:r>
              <a:rPr lang="en-US" dirty="0"/>
              <a:t> </a:t>
            </a:r>
            <a:r>
              <a:rPr lang="en-US" dirty="0" err="1"/>
              <a:t>flujos</a:t>
            </a:r>
            <a:r>
              <a:rPr lang="en-US" dirty="0"/>
              <a:t> con la </a:t>
            </a:r>
            <a:r>
              <a:rPr lang="en-US" dirty="0" err="1"/>
              <a:t>aplicación</a:t>
            </a:r>
            <a:r>
              <a:rPr lang="en-US" dirty="0"/>
              <a:t> </a:t>
            </a:r>
            <a:r>
              <a:rPr lang="en-US" dirty="0" err="1"/>
              <a:t>creada</a:t>
            </a:r>
            <a:r>
              <a:rPr lang="en-US" dirty="0"/>
              <a:t> (</a:t>
            </a:r>
            <a:r>
              <a:rPr lang="en-US" dirty="0" err="1"/>
              <a:t>todo</a:t>
            </a:r>
            <a:r>
              <a:rPr lang="en-US" dirty="0"/>
              <a:t> </a:t>
            </a:r>
            <a:r>
              <a:rPr lang="en-US" dirty="0" err="1"/>
              <a:t>mediante</a:t>
            </a:r>
            <a:r>
              <a:rPr lang="en-US" dirty="0"/>
              <a:t> </a:t>
            </a:r>
            <a:r>
              <a:rPr lang="en-US" dirty="0" err="1"/>
              <a:t>el</a:t>
            </a:r>
            <a:r>
              <a:rPr lang="en-US" dirty="0"/>
              <a:t> portal de Azure):</a:t>
            </a:r>
          </a:p>
          <a:p>
            <a:endParaRPr lang="en-US" dirty="0"/>
          </a:p>
          <a:p>
            <a:pPr marL="171450" indent="-171450">
              <a:buFontTx/>
              <a:buChar char="-"/>
            </a:pPr>
            <a:r>
              <a:rPr lang="en-US" dirty="0"/>
              <a:t>Signup and </a:t>
            </a:r>
            <a:r>
              <a:rPr lang="en-US" dirty="0" err="1"/>
              <a:t>signin</a:t>
            </a:r>
            <a:r>
              <a:rPr lang="en-US" dirty="0"/>
              <a:t> simple.</a:t>
            </a:r>
          </a:p>
          <a:p>
            <a:pPr marL="171450" indent="-171450">
              <a:buFontTx/>
              <a:buChar char="-"/>
            </a:pPr>
            <a:r>
              <a:rPr lang="en-US" dirty="0"/>
              <a:t>Password reset.</a:t>
            </a:r>
          </a:p>
          <a:p>
            <a:pPr marL="171450" indent="-171450">
              <a:buFontTx/>
              <a:buChar char="-"/>
            </a:pPr>
            <a:r>
              <a:rPr lang="en-US" dirty="0"/>
              <a:t>Profile editing simple con </a:t>
            </a:r>
            <a:r>
              <a:rPr lang="en-US" dirty="0" err="1"/>
              <a:t>dirección</a:t>
            </a:r>
            <a:r>
              <a:rPr lang="en-US" dirty="0"/>
              <a:t> (</a:t>
            </a:r>
            <a:r>
              <a:rPr lang="en-US" dirty="0" err="1"/>
              <a:t>p.ej</a:t>
            </a:r>
            <a:r>
              <a:rPr lang="en-US" dirty="0"/>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11</a:t>
            </a:fld>
            <a:endParaRPr lang="en-US"/>
          </a:p>
        </p:txBody>
      </p:sp>
    </p:spTree>
    <p:extLst>
      <p:ext uri="{BB962C8B-B14F-4D97-AF65-F5344CB8AC3E}">
        <p14:creationId xmlns:p14="http://schemas.microsoft.com/office/powerpoint/2010/main" val="149342010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La selección del proveedor de identidades permite a los usuarios seleccionar una acción de una lista de opciones. La selección del proveedor de identidades consta de dos pasos de orquestación:</a:t>
            </a:r>
          </a:p>
          <a:p>
            <a:pPr algn="l"/>
            <a:endParaRPr lang="es-ES" b="0" i="0" dirty="0">
              <a:solidFill>
                <a:srgbClr val="171717"/>
              </a:solidFill>
              <a:effectLst/>
              <a:latin typeface="Segoe UI" panose="020B0502040204020203" pitchFamily="34" charset="0"/>
            </a:endParaRPr>
          </a:p>
          <a:p>
            <a:pPr algn="l">
              <a:buFont typeface="+mj-lt"/>
              <a:buAutoNum type="arabicPeriod"/>
            </a:pPr>
            <a:r>
              <a:rPr lang="es-ES" b="1" i="0" dirty="0">
                <a:solidFill>
                  <a:srgbClr val="171717"/>
                </a:solidFill>
                <a:effectLst/>
                <a:latin typeface="Segoe UI" panose="020B0502040204020203" pitchFamily="34" charset="0"/>
              </a:rPr>
              <a:t>Botones</a:t>
            </a:r>
            <a:r>
              <a:rPr lang="es-ES" b="0" i="0" dirty="0">
                <a:solidFill>
                  <a:srgbClr val="171717"/>
                </a:solidFill>
                <a:effectLst/>
                <a:latin typeface="Segoe UI" panose="020B0502040204020203" pitchFamily="34" charset="0"/>
              </a:rPr>
              <a:t>: comienza con el tipo de </a:t>
            </a:r>
            <a:r>
              <a:rPr lang="es-ES" b="0" i="0" dirty="0" err="1">
                <a:solidFill>
                  <a:srgbClr val="171717"/>
                </a:solidFill>
                <a:effectLst/>
                <a:latin typeface="Segoe UI" panose="020B0502040204020203" pitchFamily="34" charset="0"/>
              </a:rPr>
              <a:t>ClaimsProviderSelection</a:t>
            </a:r>
            <a:r>
              <a:rPr lang="es-ES" b="0" i="0" dirty="0">
                <a:solidFill>
                  <a:srgbClr val="171717"/>
                </a:solidFill>
                <a:effectLst/>
                <a:latin typeface="Segoe UI" panose="020B0502040204020203" pitchFamily="34" charset="0"/>
              </a:rPr>
              <a:t> o </a:t>
            </a:r>
            <a:r>
              <a:rPr lang="es-ES" b="0" i="0" dirty="0" err="1">
                <a:solidFill>
                  <a:srgbClr val="171717"/>
                </a:solidFill>
                <a:effectLst/>
                <a:latin typeface="Segoe UI" panose="020B0502040204020203" pitchFamily="34" charset="0"/>
              </a:rPr>
              <a:t>CombinedSignInAndSignUp</a:t>
            </a:r>
            <a:r>
              <a:rPr lang="es-ES" b="0" i="0" dirty="0">
                <a:solidFill>
                  <a:srgbClr val="171717"/>
                </a:solidFill>
                <a:effectLst/>
                <a:latin typeface="Segoe UI" panose="020B0502040204020203" pitchFamily="34" charset="0"/>
              </a:rPr>
              <a:t>, que contiene una lista de opciones entre las que puede elegir un usuario. El orden de las opciones dentro del elemento </a:t>
            </a:r>
            <a:r>
              <a:rPr lang="es-ES" b="0" i="0" dirty="0" err="1">
                <a:solidFill>
                  <a:srgbClr val="171717"/>
                </a:solidFill>
                <a:effectLst/>
                <a:latin typeface="Segoe UI" panose="020B0502040204020203" pitchFamily="34" charset="0"/>
              </a:rPr>
              <a:t>ClaimsProviderSelections</a:t>
            </a:r>
            <a:r>
              <a:rPr lang="es-ES" b="0" i="0" dirty="0">
                <a:solidFill>
                  <a:srgbClr val="171717"/>
                </a:solidFill>
                <a:effectLst/>
                <a:latin typeface="Segoe UI" panose="020B0502040204020203" pitchFamily="34" charset="0"/>
              </a:rPr>
              <a:t> controla el orden de los botones de inicio de sesión que se presentan al usuario.</a:t>
            </a:r>
          </a:p>
          <a:p>
            <a:pPr algn="l">
              <a:buFont typeface="+mj-lt"/>
              <a:buAutoNum type="arabicPeriod"/>
            </a:pPr>
            <a:r>
              <a:rPr lang="es-ES" b="1" i="0" dirty="0">
                <a:solidFill>
                  <a:srgbClr val="171717"/>
                </a:solidFill>
                <a:effectLst/>
                <a:latin typeface="Segoe UI" panose="020B0502040204020203" pitchFamily="34" charset="0"/>
              </a:rPr>
              <a:t>Acciones</a:t>
            </a:r>
            <a:r>
              <a:rPr lang="es-ES" b="0" i="0" dirty="0">
                <a:solidFill>
                  <a:srgbClr val="171717"/>
                </a:solidFill>
                <a:effectLst/>
                <a:latin typeface="Segoe UI" panose="020B0502040204020203" pitchFamily="34" charset="0"/>
              </a:rPr>
              <a:t>: seguido del tipo de </a:t>
            </a:r>
            <a:r>
              <a:rPr lang="es-ES" b="0" i="0" dirty="0" err="1">
                <a:solidFill>
                  <a:srgbClr val="171717"/>
                </a:solidFill>
                <a:effectLst/>
                <a:latin typeface="Segoe UI" panose="020B0502040204020203" pitchFamily="34" charset="0"/>
              </a:rPr>
              <a:t>ClaimsExchange</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ClaimsExchange</a:t>
            </a:r>
            <a:r>
              <a:rPr lang="es-ES" b="0" i="0" dirty="0">
                <a:solidFill>
                  <a:srgbClr val="171717"/>
                </a:solidFill>
                <a:effectLst/>
                <a:latin typeface="Segoe UI" panose="020B0502040204020203" pitchFamily="34" charset="0"/>
              </a:rPr>
              <a:t> contiene una lista de acciones. La acción es una referencia a un perfil técnico, como </a:t>
            </a:r>
            <a:r>
              <a:rPr lang="es-ES" b="0" i="0" u="none" strike="noStrike" dirty="0">
                <a:solidFill>
                  <a:srgbClr val="171717"/>
                </a:solidFill>
                <a:effectLst/>
                <a:latin typeface="Segoe UI" panose="020B0502040204020203" pitchFamily="34" charset="0"/>
                <a:hlinkClick r:id="rId3"/>
              </a:rPr>
              <a:t>OAuth2</a:t>
            </a:r>
            <a:r>
              <a:rPr lang="es-ES" b="0" i="0" dirty="0">
                <a:solidFill>
                  <a:srgbClr val="171717"/>
                </a:solidFill>
                <a:effectLst/>
                <a:latin typeface="Segoe UI" panose="020B0502040204020203" pitchFamily="34" charset="0"/>
              </a:rPr>
              <a:t>, </a:t>
            </a:r>
            <a:r>
              <a:rPr lang="es-ES" b="0" i="0" u="none" strike="noStrike" dirty="0" err="1">
                <a:solidFill>
                  <a:srgbClr val="171717"/>
                </a:solidFill>
                <a:effectLst/>
                <a:latin typeface="Segoe UI" panose="020B0502040204020203" pitchFamily="34" charset="0"/>
                <a:hlinkClick r:id="rId4"/>
              </a:rPr>
              <a:t>OpenID</a:t>
            </a:r>
            <a:r>
              <a:rPr lang="es-ES" b="0" i="0" u="none" strike="noStrike" dirty="0">
                <a:solidFill>
                  <a:srgbClr val="171717"/>
                </a:solidFill>
                <a:effectLst/>
                <a:latin typeface="Segoe UI" panose="020B0502040204020203" pitchFamily="34" charset="0"/>
                <a:hlinkClick r:id="rId4"/>
              </a:rPr>
              <a:t> </a:t>
            </a:r>
            <a:r>
              <a:rPr lang="es-ES" b="0" i="0" u="none" strike="noStrike" dirty="0" err="1">
                <a:solidFill>
                  <a:srgbClr val="171717"/>
                </a:solidFill>
                <a:effectLst/>
                <a:latin typeface="Segoe UI" panose="020B0502040204020203" pitchFamily="34" charset="0"/>
                <a:hlinkClick r:id="rId4"/>
              </a:rPr>
              <a:t>Connect</a:t>
            </a:r>
            <a:r>
              <a:rPr lang="es-ES" b="0" i="0" dirty="0">
                <a:solidFill>
                  <a:srgbClr val="171717"/>
                </a:solidFill>
                <a:effectLst/>
                <a:latin typeface="Segoe UI" panose="020B0502040204020203" pitchFamily="34" charset="0"/>
              </a:rPr>
              <a:t>, </a:t>
            </a:r>
            <a:r>
              <a:rPr lang="es-ES" b="0" i="0" u="none" strike="noStrike" dirty="0">
                <a:solidFill>
                  <a:srgbClr val="171717"/>
                </a:solidFill>
                <a:effectLst/>
                <a:latin typeface="Segoe UI" panose="020B0502040204020203" pitchFamily="34" charset="0"/>
                <a:hlinkClick r:id="rId5"/>
              </a:rPr>
              <a:t>transformación de notificaciones</a:t>
            </a:r>
            <a:r>
              <a:rPr lang="es-ES" b="0" i="0" dirty="0">
                <a:solidFill>
                  <a:srgbClr val="171717"/>
                </a:solidFill>
                <a:effectLst/>
                <a:latin typeface="Segoe UI" panose="020B0502040204020203" pitchFamily="34" charset="0"/>
              </a:rPr>
              <a:t> o </a:t>
            </a:r>
            <a:r>
              <a:rPr lang="es-ES" b="0" i="0" u="none" strike="noStrike" dirty="0">
                <a:solidFill>
                  <a:srgbClr val="171717"/>
                </a:solidFill>
                <a:effectLst/>
                <a:latin typeface="Segoe UI" panose="020B0502040204020203" pitchFamily="34" charset="0"/>
                <a:hlinkClick r:id="rId6"/>
              </a:rPr>
              <a:t>autoafirmado</a:t>
            </a:r>
            <a:r>
              <a:rPr lang="es-ES" b="0" i="0" dirty="0">
                <a:solidFill>
                  <a:srgbClr val="171717"/>
                </a:solidFill>
                <a:effectLst/>
                <a:latin typeface="Segoe UI" panose="020B0502040204020203" pitchFamily="34" charset="0"/>
              </a:rPr>
              <a:t>. Cuando un usuario hace clic en uno de los botones, se ejecuta la acción correspondiente.</a:t>
            </a: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ClaimsProviderSelection</a:t>
            </a:r>
            <a:r>
              <a:rPr lang="es-ES" b="0" i="0" dirty="0">
                <a:solidFill>
                  <a:srgbClr val="171717"/>
                </a:solidFill>
                <a:effectLst/>
                <a:latin typeface="Segoe UI" panose="020B0502040204020203" pitchFamily="34" charset="0"/>
              </a:rPr>
              <a:t>: Proporciona la lista de proveedores de notificaciones que se pueden seleccionar.</a:t>
            </a:r>
          </a:p>
          <a:p>
            <a:pPr algn="l"/>
            <a:r>
              <a:rPr lang="en-US" b="0" i="0" dirty="0" err="1">
                <a:solidFill>
                  <a:srgbClr val="171717"/>
                </a:solidFill>
                <a:effectLst/>
                <a:latin typeface="Segoe UI" panose="020B0502040204020203" pitchFamily="34" charset="0"/>
              </a:rPr>
              <a:t>DisplayOption</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Required</a:t>
            </a:r>
            <a:r>
              <a:rPr lang="es-ES" b="0" i="0" dirty="0">
                <a:solidFill>
                  <a:srgbClr val="171717"/>
                </a:solidFill>
                <a:effectLst/>
                <a:latin typeface="Segoe UI" panose="020B0502040204020203" pitchFamily="34" charset="0"/>
              </a:rPr>
              <a:t> NO: Controla el comportamiento de un caso en el que solo hay disponible una selección del proveedor de notificaciones. </a:t>
            </a:r>
            <a:r>
              <a:rPr lang="en-US" b="1" dirty="0" err="1"/>
              <a:t>DoNotShowSingleProvider</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el usuario se redirige inmediatamente al proveedor de identidades federadas.</a:t>
            </a:r>
            <a:r>
              <a:rPr lang="en-US" dirty="0"/>
              <a:t> </a:t>
            </a:r>
            <a:r>
              <a:rPr lang="en-US" b="1" dirty="0" err="1"/>
              <a:t>ShowSingleProvider</a:t>
            </a:r>
            <a:r>
              <a:rPr lang="en-US" b="1" i="0" dirty="0" err="1">
                <a:solidFill>
                  <a:srgbClr val="171717"/>
                </a:solidFill>
                <a:effectLst/>
                <a:latin typeface="Segoe UI" panose="020B0502040204020203" pitchFamily="34" charset="0"/>
              </a:rPr>
              <a:t>Azure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AD B2C presenta la página de inicio de sesión con la selección del proveedor de identidades única.</a:t>
            </a:r>
          </a:p>
          <a:p>
            <a:pPr algn="l"/>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ClaimsExchanges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ejecuta con el intercambio de notificaciones seleccionado especificado en el atributo </a:t>
            </a:r>
            <a:r>
              <a:rPr lang="es-ES" b="1" dirty="0" err="1"/>
              <a:t>TargetClaimsExchangeId</a:t>
            </a:r>
            <a:endParaRPr lang="en-US" b="1"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80765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 Los recorridos de usuario se pueden invocar por sí mismos y requieren un paso </a:t>
            </a:r>
            <a:r>
              <a:rPr lang="es-ES" b="0" i="0" dirty="0" err="1">
                <a:solidFill>
                  <a:srgbClr val="171717"/>
                </a:solidFill>
                <a:effectLst/>
                <a:latin typeface="Segoe UI" panose="020B0502040204020203" pitchFamily="34" charset="0"/>
              </a:rPr>
              <a:t>SendClaims</a:t>
            </a:r>
            <a:r>
              <a:rPr lang="es-ES" b="0" i="0" dirty="0">
                <a:solidFill>
                  <a:srgbClr val="171717"/>
                </a:solidFill>
                <a:effectLst/>
                <a:latin typeface="Segoe UI" panose="020B0502040204020203" pitchFamily="34" charset="0"/>
              </a:rPr>
              <a:t> para ejecutarse.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Un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puede simplificar un recorrido en el que varios pasos de orquestación están acoplados (con las mismas condiciones previas).</a:t>
            </a: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1" i="0" dirty="0" err="1">
                <a:solidFill>
                  <a:srgbClr val="171717"/>
                </a:solidFill>
                <a:effectLst/>
                <a:latin typeface="Segoe UI" panose="020B0502040204020203" pitchFamily="34" charset="0"/>
              </a:rPr>
              <a:t>Call</a:t>
            </a:r>
            <a:r>
              <a:rPr lang="es-ES" b="0" i="0" dirty="0">
                <a:solidFill>
                  <a:srgbClr val="171717"/>
                </a:solidFill>
                <a:effectLst/>
                <a:latin typeface="Segoe UI" panose="020B0502040204020203" pitchFamily="34" charset="0"/>
              </a:rPr>
              <a:t>: devuelve el control al autor de la llamada. El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se ejecuta y, a continuación, se devuelve el control al paso de orquestación que se ejecuta actualmente en el recorrido del usuario.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Ejemplo de </a:t>
            </a:r>
            <a:r>
              <a:rPr lang="es-ES" b="0" i="0" dirty="0" err="1">
                <a:solidFill>
                  <a:srgbClr val="171717"/>
                </a:solidFill>
                <a:effectLst/>
                <a:latin typeface="Segoe UI" panose="020B0502040204020203" pitchFamily="34" charset="0"/>
              </a:rPr>
              <a:t>subJourneys</a:t>
            </a:r>
            <a:r>
              <a:rPr lang="es-ES" b="0" i="0" dirty="0">
                <a:solidFill>
                  <a:srgbClr val="171717"/>
                </a:solidFill>
                <a:effectLst/>
                <a:latin typeface="Segoe UI" panose="020B0502040204020203" pitchFamily="34" charset="0"/>
              </a:rPr>
              <a:t>: Restricción de acceso por edad:, </a:t>
            </a:r>
            <a:r>
              <a:rPr lang="en-US" b="0" i="0" dirty="0" err="1">
                <a:solidFill>
                  <a:srgbClr val="171717"/>
                </a:solidFill>
                <a:effectLst/>
                <a:latin typeface="Segoe UI" panose="020B0502040204020203" pitchFamily="34" charset="0"/>
              </a:rPr>
              <a:t>Consentimiento</a:t>
            </a:r>
            <a:r>
              <a:rPr lang="en-US" b="0" i="0" dirty="0">
                <a:solidFill>
                  <a:srgbClr val="171717"/>
                </a:solidFill>
                <a:effectLst/>
                <a:latin typeface="Segoe UI" panose="020B0502040204020203" pitchFamily="34" charset="0"/>
              </a:rPr>
              <a:t> parental:</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Registrarse para iniciar sesión: Considere un escenario en el que ya existe un usuario en el directorio, pero puede que haya olvidado que había creado una cuenta. En tal caso, en lugar de indicar al usuario que las credenciales que ha escrito ya existen y obligarle a reiniciar el recorrido, puede ser conveniente que la directiva pueda realizar el cambio desde el flujo de registro a un flujo de inicio de sesión para ese usuario.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25733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i="0" dirty="0">
                <a:solidFill>
                  <a:srgbClr val="171717"/>
                </a:solidFill>
                <a:effectLst/>
                <a:latin typeface="Segoe UI" panose="020B0502040204020203" pitchFamily="34" charset="0"/>
              </a:rPr>
              <a:t>Transfer</a:t>
            </a:r>
            <a:r>
              <a:rPr lang="es-ES" b="0" i="0" dirty="0">
                <a:solidFill>
                  <a:srgbClr val="171717"/>
                </a:solidFill>
                <a:effectLst/>
                <a:latin typeface="Segoe UI" panose="020B0502040204020203" pitchFamily="34" charset="0"/>
              </a:rPr>
              <a:t>: transfiere el control al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(bifurcación irreversible). El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debe tener un paso </a:t>
            </a:r>
            <a:r>
              <a:rPr lang="es-ES" b="0" i="0" dirty="0" err="1">
                <a:solidFill>
                  <a:srgbClr val="171717"/>
                </a:solidFill>
                <a:effectLst/>
                <a:latin typeface="Segoe UI" panose="020B0502040204020203" pitchFamily="34" charset="0"/>
              </a:rPr>
              <a:t>SendClaims</a:t>
            </a:r>
            <a:r>
              <a:rPr lang="es-ES" b="0" i="0" dirty="0">
                <a:solidFill>
                  <a:srgbClr val="171717"/>
                </a:solidFill>
                <a:effectLst/>
                <a:latin typeface="Segoe UI" panose="020B0502040204020203" pitchFamily="34" charset="0"/>
              </a:rPr>
              <a:t> para devolver las notificaciones a la aplicación de usuario de confianza.</a:t>
            </a: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9500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127023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t>
            </a:r>
            <a:r>
              <a:rPr lang="es-ES" dirty="0" err="1"/>
              <a:t>User</a:t>
            </a:r>
            <a:r>
              <a:rPr lang="es-ES" dirty="0"/>
              <a:t> </a:t>
            </a:r>
            <a:r>
              <a:rPr lang="es-ES" dirty="0" err="1"/>
              <a:t>Journeys</a:t>
            </a:r>
            <a:r>
              <a:rPr lang="es-ES" dirty="0"/>
              <a:t> de cada tipo. </a:t>
            </a:r>
            <a:r>
              <a:rPr lang="en-US" dirty="0" err="1">
                <a:hlinkClick r:id="rId3"/>
              </a:rPr>
              <a:t>RelyingParty</a:t>
            </a:r>
            <a:r>
              <a:rPr lang="en-US" dirty="0">
                <a:hlinkClick r:id="rId3"/>
              </a:rPr>
              <a:t> - Azure Active Directory B2C | Microsoft Learn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24419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Pensar ejercicio. Quizás completar el concatenado de pasos.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574833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5339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171717"/>
                </a:solidFill>
                <a:effectLst/>
                <a:latin typeface="Segoe UI" panose="020B0502040204020203" pitchFamily="34" charset="0"/>
              </a:rPr>
              <a:t>DefaultUserJourney</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a:t>
            </a:r>
            <a:r>
              <a:rPr lang="es-ES" b="0" i="0" dirty="0" err="1">
                <a:solidFill>
                  <a:srgbClr val="171717"/>
                </a:solidFill>
                <a:effectLst/>
                <a:latin typeface="Segoe UI" panose="020B0502040204020203" pitchFamily="34" charset="0"/>
              </a:rPr>
              <a:t>UserJourney</a:t>
            </a:r>
            <a:r>
              <a:rPr lang="es-ES" b="0" i="0" dirty="0">
                <a:solidFill>
                  <a:srgbClr val="171717"/>
                </a:solidFill>
                <a:effectLst/>
                <a:latin typeface="Segoe UI" panose="020B0502040204020203" pitchFamily="34" charset="0"/>
              </a:rPr>
              <a:t> predeterminado para la aplicación de usuario de confianza.</a:t>
            </a:r>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Endpoints: </a:t>
            </a:r>
            <a:r>
              <a:rPr lang="es-ES" dirty="0">
                <a:effectLst/>
              </a:rPr>
              <a:t>Una lista de puntos de conexión.</a:t>
            </a:r>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UserJourneyBehaviors</a:t>
            </a:r>
            <a:r>
              <a:rPr lang="en-US" b="0" i="0" dirty="0">
                <a:solidFill>
                  <a:srgbClr val="171717"/>
                </a:solidFill>
                <a:effectLst/>
                <a:latin typeface="Segoe UI" panose="020B0502040204020203" pitchFamily="34" charset="0"/>
              </a:rPr>
              <a:t>: </a:t>
            </a:r>
            <a:r>
              <a:rPr lang="es-ES" dirty="0">
                <a:effectLst/>
              </a:rPr>
              <a:t>El ámbito de los comportamientos del recorrido del usuario.</a:t>
            </a:r>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TechnicalProfile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 perfil técnico que es compatible con la aplicación del usuario de confianza. El perfil técnico proporciona un contrato para que la aplicación del usuario de confianza contacte con Azure AD B2C.</a:t>
            </a:r>
            <a:endParaRPr lang="en-US" dirty="0"/>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75296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1" i="0" dirty="0" err="1">
                <a:solidFill>
                  <a:srgbClr val="171717"/>
                </a:solidFill>
                <a:effectLst/>
                <a:latin typeface="Segoe UI" panose="020B0502040204020203" pitchFamily="34" charset="0"/>
              </a:rPr>
              <a:t>SingleSignOn</a:t>
            </a:r>
            <a:r>
              <a:rPr lang="en-US" b="0" i="0" dirty="0">
                <a:solidFill>
                  <a:srgbClr val="171717"/>
                </a:solidFill>
                <a:effectLst/>
                <a:latin typeface="Segoe UI" panose="020B0502040204020203" pitchFamily="34" charset="0"/>
              </a:rPr>
              <a:t>: </a:t>
            </a:r>
            <a:r>
              <a:rPr lang="es-ES" dirty="0">
                <a:effectLst/>
              </a:rPr>
              <a:t>Ámbito del comportamiento de sesión de inicio de sesión único (SSO) de un recorrido del usuario.</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SessionExpiryType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comportamiento de autenticación de la sesión. Valores posibles: </a:t>
            </a:r>
            <a:r>
              <a:rPr lang="es-ES" dirty="0"/>
              <a:t>Rolling</a:t>
            </a:r>
            <a:r>
              <a:rPr lang="es-ES" b="0" i="0" dirty="0">
                <a:solidFill>
                  <a:srgbClr val="171717"/>
                </a:solidFill>
                <a:effectLst/>
                <a:latin typeface="Segoe UI" panose="020B0502040204020203" pitchFamily="34" charset="0"/>
              </a:rPr>
              <a:t> o </a:t>
            </a:r>
            <a:r>
              <a:rPr lang="es-ES" dirty="0"/>
              <a:t>Absolute</a:t>
            </a:r>
            <a:r>
              <a:rPr lang="es-ES" b="0" i="0" dirty="0">
                <a:solidFill>
                  <a:srgbClr val="171717"/>
                </a:solidFill>
                <a:effectLst/>
                <a:latin typeface="Segoe UI" panose="020B0502040204020203" pitchFamily="34" charset="0"/>
              </a:rPr>
              <a:t>. El valor (predeterminado) </a:t>
            </a:r>
            <a:r>
              <a:rPr lang="es-ES" dirty="0"/>
              <a:t>Rolling</a:t>
            </a:r>
            <a:r>
              <a:rPr lang="es-ES" b="0" i="0" dirty="0">
                <a:solidFill>
                  <a:srgbClr val="171717"/>
                </a:solidFill>
                <a:effectLst/>
                <a:latin typeface="Segoe UI" panose="020B0502040204020203" pitchFamily="34" charset="0"/>
              </a:rPr>
              <a:t> indica que el usuario permanece conectado siempre y cuando el usuario esté activo en la aplicación. El valor </a:t>
            </a:r>
            <a:r>
              <a:rPr lang="es-ES" dirty="0"/>
              <a:t>Absolute</a:t>
            </a:r>
            <a:r>
              <a:rPr lang="es-ES" b="0" i="0" dirty="0">
                <a:solidFill>
                  <a:srgbClr val="171717"/>
                </a:solidFill>
                <a:effectLst/>
                <a:latin typeface="Segoe UI" panose="020B0502040204020203" pitchFamily="34" charset="0"/>
              </a:rPr>
              <a:t> indica que el usuario está obligado a autenticarse de nuevo tras el período de tiempo especificado por la duración de sesión de la aplicación.</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SessionExpiryInSeconds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duración de la cookie de la sesión de Azure AD B2C especificada como un entero se ha almacenado en el explorador del usuario tras la autenticación correcta. El valor predeterminado es 86 400 segundos (24 horas). El mínimo es 900 segundos (15 minutos). El máximo es 86 400 segundos (24 horas).</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JourneyInsights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clave de instrumentación de </a:t>
            </a:r>
            <a:r>
              <a:rPr lang="es-ES" b="0" i="0" dirty="0" err="1">
                <a:solidFill>
                  <a:srgbClr val="171717"/>
                </a:solidFill>
                <a:effectLst/>
                <a:latin typeface="Segoe UI" panose="020B0502040204020203" pitchFamily="34" charset="0"/>
              </a:rPr>
              <a:t>Application</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Insights</a:t>
            </a:r>
            <a:r>
              <a:rPr lang="es-ES" b="0" i="0" dirty="0">
                <a:solidFill>
                  <a:srgbClr val="171717"/>
                </a:solidFill>
                <a:effectLst/>
                <a:latin typeface="Segoe UI" panose="020B0502040204020203" pitchFamily="34" charset="0"/>
              </a:rPr>
              <a:t> de Azure que se va a usar.</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ContentDefinitionParameters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lista de pares clave-valor que se anexará a la URI de carga de la definición de contenido.</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JourneyFraming</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Permite que la interfaz de usuario de esta directiva se cargue en un </a:t>
            </a:r>
            <a:r>
              <a:rPr lang="es-ES" b="0" i="0" dirty="0" err="1">
                <a:solidFill>
                  <a:srgbClr val="171717"/>
                </a:solidFill>
                <a:effectLst/>
                <a:latin typeface="Segoe UI" panose="020B0502040204020203" pitchFamily="34" charset="0"/>
              </a:rPr>
              <a:t>iframe</a:t>
            </a:r>
            <a:r>
              <a:rPr lang="es-ES" b="0" i="0" dirty="0">
                <a:solidFill>
                  <a:srgbClr val="171717"/>
                </a:solidFill>
                <a:effectLst/>
                <a:latin typeface="Segoe UI" panose="020B0502040204020203" pitchFamily="34" charset="0"/>
              </a:rPr>
              <a:t>.</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ScriptExecution</a:t>
            </a:r>
            <a:r>
              <a:rPr lang="en-US" b="0" i="0" dirty="0">
                <a:solidFill>
                  <a:srgbClr val="171717"/>
                </a:solidFill>
                <a:effectLst/>
                <a:latin typeface="Segoe UI" panose="020B0502040204020203" pitchFamily="34" charset="0"/>
              </a:rPr>
              <a:t>:</a:t>
            </a:r>
            <a:r>
              <a:rPr lang="es-ES" b="0" i="0" dirty="0">
                <a:solidFill>
                  <a:srgbClr val="171717"/>
                </a:solidFill>
                <a:effectLst/>
                <a:latin typeface="Segoe UI" panose="020B0502040204020203" pitchFamily="34" charset="0"/>
              </a:rPr>
              <a:t> </a:t>
            </a:r>
            <a:r>
              <a:rPr lang="es-ES" dirty="0">
                <a:effectLst/>
              </a:rPr>
              <a:t>Modos de ejecución de </a:t>
            </a:r>
            <a:r>
              <a:rPr lang="es-ES" u="none" strike="noStrike" dirty="0">
                <a:effectLst/>
                <a:hlinkClick r:id="rId3"/>
              </a:rPr>
              <a:t>JavaScript</a:t>
            </a:r>
            <a:r>
              <a:rPr lang="es-ES" dirty="0">
                <a:effectLst/>
              </a:rPr>
              <a:t> admitidos. Valores posibles: </a:t>
            </a:r>
            <a:r>
              <a:rPr lang="es-ES" dirty="0" err="1">
                <a:effectLst/>
              </a:rPr>
              <a:t>Allow</a:t>
            </a:r>
            <a:r>
              <a:rPr lang="es-ES" dirty="0">
                <a:effectLst/>
              </a:rPr>
              <a:t> o </a:t>
            </a:r>
            <a:r>
              <a:rPr lang="es-ES" dirty="0" err="1">
                <a:effectLst/>
              </a:rPr>
              <a:t>Disallow</a:t>
            </a:r>
            <a:r>
              <a:rPr lang="es-ES" dirty="0">
                <a:effectLst/>
              </a:rPr>
              <a:t> (valor predeterminado).</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05042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DisplayName: </a:t>
            </a:r>
            <a:r>
              <a:rPr lang="es-ES" dirty="0">
                <a:effectLst/>
              </a:rPr>
              <a:t>La cadena que contiene el nombre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Descripción</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cadena que contiene la descripción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s-ES" dirty="0">
                <a:effectLst/>
              </a:rPr>
              <a:t>Protocolo usado para la federación.</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Metadatos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colección de </a:t>
            </a:r>
            <a:r>
              <a:rPr lang="es-ES" b="0" i="1" dirty="0" err="1">
                <a:solidFill>
                  <a:srgbClr val="171717"/>
                </a:solidFill>
                <a:effectLst/>
                <a:latin typeface="Segoe UI" panose="020B0502040204020203" pitchFamily="34" charset="0"/>
              </a:rPr>
              <a:t>Item</a:t>
            </a:r>
            <a:r>
              <a:rPr lang="es-ES" b="0" i="0" dirty="0">
                <a:solidFill>
                  <a:srgbClr val="171717"/>
                </a:solidFill>
                <a:effectLst/>
                <a:latin typeface="Segoe UI" panose="020B0502040204020203" pitchFamily="34" charset="0"/>
              </a:rPr>
              <a:t> de los pares clave-valor usados por el protocolo para comunicarse con el punto de conexión en el transcurso de una transacción para configurar la interacción entre el usuario de confianza y otros participantes de la comunidad.</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InputClaims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Una lista de tipos de notificación que se toman como entrada en 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OutputClaims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Una lista de tipos de notificación que se consideran el resultado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SubjectNamingInfo</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nombre del sujeto usado en los tokens.</a:t>
            </a:r>
            <a:endParaRPr lang="en-US" b="1"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879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69669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t>
            </a:r>
            <a:r>
              <a:rPr lang="es-ES" dirty="0" err="1"/>
              <a:t>Relying</a:t>
            </a:r>
            <a:r>
              <a:rPr lang="es-ES" dirty="0"/>
              <a:t> </a:t>
            </a:r>
            <a:r>
              <a:rPr lang="es-ES" dirty="0" err="1"/>
              <a:t>Party</a:t>
            </a:r>
            <a:endParaRPr lang="es-ES" dirty="0"/>
          </a:p>
          <a:p>
            <a:r>
              <a:rPr lang="es-ES" dirty="0"/>
              <a:t>Enseñar </a:t>
            </a:r>
            <a:r>
              <a:rPr lang="es-ES" dirty="0" err="1"/>
              <a:t>ClaimResolvers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7058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Pensar ejercicio. Quizás completar el concatenado de pasos.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244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Podemos usar </a:t>
            </a:r>
            <a:r>
              <a:rPr lang="en-US" dirty="0" err="1"/>
              <a:t>varios</a:t>
            </a:r>
            <a:r>
              <a:rPr lang="en-US" dirty="0"/>
              <a:t> </a:t>
            </a:r>
            <a:r>
              <a:rPr lang="en-US" dirty="0" err="1"/>
              <a:t>tipos</a:t>
            </a:r>
            <a:r>
              <a:rPr lang="en-US" dirty="0"/>
              <a:t> de </a:t>
            </a:r>
            <a:r>
              <a:rPr lang="en-US" dirty="0" err="1"/>
              <a:t>aplicaciones</a:t>
            </a:r>
            <a:r>
              <a:rPr lang="en-US" dirty="0"/>
              <a:t> para </a:t>
            </a:r>
            <a:r>
              <a:rPr lang="en-US" dirty="0" err="1"/>
              <a:t>interactuar</a:t>
            </a:r>
            <a:r>
              <a:rPr lang="en-US" dirty="0"/>
              <a:t> con Azure B2C (para </a:t>
            </a:r>
            <a:r>
              <a:rPr lang="en-US" dirty="0" err="1"/>
              <a:t>todos</a:t>
            </a:r>
            <a:r>
              <a:rPr lang="en-US" dirty="0"/>
              <a:t> se </a:t>
            </a:r>
            <a:r>
              <a:rPr lang="en-US" dirty="0" err="1"/>
              <a:t>usará</a:t>
            </a:r>
            <a:r>
              <a:rPr lang="en-US" dirty="0"/>
              <a:t> OAuth 2.0 y OIDC).</a:t>
            </a:r>
          </a:p>
          <a:p>
            <a:r>
              <a:rPr lang="en-US" dirty="0" err="1"/>
              <a:t>Siempre</a:t>
            </a:r>
            <a:r>
              <a:rPr lang="en-US" dirty="0"/>
              <a:t> </a:t>
            </a:r>
            <a:r>
              <a:rPr lang="en-US" dirty="0" err="1"/>
              <a:t>usaremos</a:t>
            </a:r>
            <a:r>
              <a:rPr lang="en-US" dirty="0"/>
              <a:t> Authentication Code + PKCE (</a:t>
            </a:r>
            <a:r>
              <a:rPr lang="en-US" dirty="0" err="1"/>
              <a:t>siempre</a:t>
            </a:r>
            <a:r>
              <a:rPr lang="en-US" dirty="0"/>
              <a:t> que sea </a:t>
            </a:r>
            <a:r>
              <a:rPr lang="en-US" dirty="0" err="1"/>
              <a:t>posible</a:t>
            </a:r>
            <a:r>
              <a:rPr lang="en-US" dirty="0"/>
              <a:t>).</a:t>
            </a:r>
          </a:p>
          <a:p>
            <a:r>
              <a:rPr lang="en-US" dirty="0" err="1"/>
              <a:t>Tipos</a:t>
            </a:r>
            <a:r>
              <a:rPr lang="en-US" dirty="0"/>
              <a:t>:</a:t>
            </a:r>
          </a:p>
          <a:p>
            <a:r>
              <a:rPr lang="en-US" dirty="0"/>
              <a:t>- </a:t>
            </a:r>
            <a:r>
              <a:rPr lang="es-ES" dirty="0"/>
              <a:t>Web </a:t>
            </a:r>
            <a:r>
              <a:rPr lang="es-ES" dirty="0" err="1"/>
              <a:t>applications</a:t>
            </a:r>
            <a:r>
              <a:rPr lang="es-ES" dirty="0"/>
              <a:t> (SSR)</a:t>
            </a:r>
          </a:p>
          <a:p>
            <a:r>
              <a:rPr lang="es-ES" dirty="0"/>
              <a:t>- Single-page </a:t>
            </a:r>
            <a:r>
              <a:rPr lang="es-ES" dirty="0" err="1"/>
              <a:t>applications</a:t>
            </a:r>
            <a:r>
              <a:rPr lang="es-ES" dirty="0"/>
              <a:t> (SPA)</a:t>
            </a:r>
          </a:p>
          <a:p>
            <a:r>
              <a:rPr lang="es-ES" dirty="0"/>
              <a:t>- Web </a:t>
            </a:r>
            <a:r>
              <a:rPr lang="es-ES" dirty="0" err="1"/>
              <a:t>APIs</a:t>
            </a:r>
            <a:endParaRPr lang="es-ES" dirty="0"/>
          </a:p>
          <a:p>
            <a:r>
              <a:rPr lang="es-ES" dirty="0"/>
              <a:t>- Mobile and Native</a:t>
            </a:r>
          </a:p>
          <a:p>
            <a:r>
              <a:rPr lang="es-ES" dirty="0"/>
              <a:t>- Server-</a:t>
            </a:r>
            <a:r>
              <a:rPr lang="es-ES" dirty="0" err="1"/>
              <a:t>side</a:t>
            </a:r>
            <a:r>
              <a:rPr lang="es-ES" dirty="0"/>
              <a:t> </a:t>
            </a:r>
            <a:r>
              <a:rPr lang="es-ES" dirty="0" err="1"/>
              <a:t>applications</a:t>
            </a:r>
            <a:endParaRPr lang="en-ES" dirty="0"/>
          </a:p>
          <a:p>
            <a:endParaRPr lang="en-US" dirty="0"/>
          </a:p>
          <a:p>
            <a:r>
              <a:rPr lang="en-US" dirty="0"/>
              <a:t>No </a:t>
            </a:r>
            <a:r>
              <a:rPr lang="en-US" dirty="0" err="1"/>
              <a:t>soporta</a:t>
            </a:r>
            <a:r>
              <a:rPr lang="en-US" dirty="0"/>
              <a:t> </a:t>
            </a:r>
            <a:r>
              <a:rPr lang="en-US" dirty="0" err="1"/>
              <a:t>delegación</a:t>
            </a:r>
            <a:r>
              <a:rPr lang="en-US" dirty="0"/>
              <a:t> (on-behalf-of flow): </a:t>
            </a:r>
            <a:r>
              <a:rPr lang="en-US" dirty="0" err="1"/>
              <a:t>llamadas</a:t>
            </a:r>
            <a:r>
              <a:rPr lang="en-US" dirty="0"/>
              <a:t> </a:t>
            </a:r>
            <a:r>
              <a:rPr lang="en-US" dirty="0" err="1"/>
              <a:t>encadenadas</a:t>
            </a:r>
            <a:r>
              <a:rPr lang="en-US" dirty="0"/>
              <a:t> entre APIs </a:t>
            </a:r>
            <a:r>
              <a:rPr lang="en-US" dirty="0" err="1"/>
              <a:t>autenticadas</a:t>
            </a:r>
            <a:r>
              <a:rPr lang="en-US" dirty="0"/>
              <a:t>.</a:t>
            </a:r>
          </a:p>
          <a:p>
            <a:endParaRPr lang="en-US" dirty="0"/>
          </a:p>
          <a:p>
            <a:r>
              <a:rPr lang="en-US" dirty="0"/>
              <a:t>Return URL, secrets, types…</a:t>
            </a:r>
          </a:p>
          <a:p>
            <a:r>
              <a:rPr lang="en-US" dirty="0" err="1"/>
              <a:t>Escenario</a:t>
            </a:r>
            <a:r>
              <a:rPr lang="en-US" dirty="0"/>
              <a:t> </a:t>
            </a:r>
            <a:r>
              <a:rPr lang="en-US" dirty="0" err="1"/>
              <a:t>complejo</a:t>
            </a:r>
            <a:r>
              <a:rPr lang="en-US" dirty="0"/>
              <a:t> de </a:t>
            </a:r>
            <a:r>
              <a:rPr lang="en-US" dirty="0" err="1"/>
              <a:t>interacción</a:t>
            </a:r>
            <a:r>
              <a:rPr lang="en-US" dirty="0"/>
              <a:t> entre </a:t>
            </a:r>
            <a:r>
              <a:rPr lang="en-US" dirty="0" err="1"/>
              <a:t>aplicaciones</a:t>
            </a:r>
            <a:r>
              <a:rPr lang="en-US" dirty="0"/>
              <a:t>.</a:t>
            </a:r>
          </a:p>
          <a:p>
            <a:endParaRPr lang="en-US" dirty="0"/>
          </a:p>
          <a:p>
            <a:r>
              <a:rPr lang="en-US" dirty="0"/>
              <a:t>Link: https://learn.microsoft.com/en-us/azure/active-directory-b2c/application-types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13</a:t>
            </a:fld>
            <a:endParaRPr lang="en-US"/>
          </a:p>
        </p:txBody>
      </p:sp>
    </p:spTree>
    <p:extLst>
      <p:ext uri="{BB962C8B-B14F-4D97-AF65-F5344CB8AC3E}">
        <p14:creationId xmlns:p14="http://schemas.microsoft.com/office/powerpoint/2010/main" val="2334620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 El </a:t>
            </a:r>
            <a:r>
              <a:rPr lang="en-US" dirty="0" err="1"/>
              <a:t>usuario</a:t>
            </a:r>
            <a:r>
              <a:rPr lang="en-US" dirty="0"/>
              <a:t> </a:t>
            </a:r>
            <a:r>
              <a:rPr lang="en-US" dirty="0" err="1"/>
              <a:t>entra</a:t>
            </a:r>
            <a:r>
              <a:rPr lang="en-US" dirty="0"/>
              <a:t> a la </a:t>
            </a:r>
            <a:r>
              <a:rPr lang="en-US" dirty="0" err="1"/>
              <a:t>aplicación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 La </a:t>
            </a:r>
            <a:r>
              <a:rPr lang="en-US" dirty="0" err="1"/>
              <a:t>aplicación</a:t>
            </a:r>
            <a:r>
              <a:rPr lang="en-US" dirty="0"/>
              <a:t> </a:t>
            </a:r>
            <a:r>
              <a:rPr lang="en-US" dirty="0" err="1"/>
              <a:t>redirige</a:t>
            </a:r>
            <a:r>
              <a:rPr lang="en-US" dirty="0"/>
              <a:t> a Azure AD B2C </a:t>
            </a:r>
            <a:r>
              <a:rPr lang="en-US" dirty="0" err="1"/>
              <a:t>indicando</a:t>
            </a:r>
            <a:r>
              <a:rPr lang="en-US" dirty="0"/>
              <a:t> la </a:t>
            </a:r>
            <a:r>
              <a:rPr lang="en-US" dirty="0" err="1"/>
              <a:t>politica</a:t>
            </a:r>
            <a:r>
              <a:rPr lang="en-US" dirty="0"/>
              <a:t> a </a:t>
            </a:r>
            <a:r>
              <a:rPr lang="en-US" dirty="0" err="1"/>
              <a:t>ejecutar</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 El </a:t>
            </a:r>
            <a:r>
              <a:rPr lang="en-US" dirty="0" err="1"/>
              <a:t>usuario</a:t>
            </a:r>
            <a:r>
              <a:rPr lang="en-US" dirty="0"/>
              <a:t> </a:t>
            </a:r>
            <a:r>
              <a:rPr lang="en-US" dirty="0" err="1"/>
              <a:t>completa</a:t>
            </a:r>
            <a:r>
              <a:rPr lang="en-US" dirty="0"/>
              <a:t> la </a:t>
            </a:r>
            <a:r>
              <a:rPr lang="en-US" dirty="0" err="1"/>
              <a:t>politica</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 Azure AD B2C </a:t>
            </a:r>
            <a:r>
              <a:rPr lang="en-US" dirty="0" err="1"/>
              <a:t>devuelve</a:t>
            </a:r>
            <a:r>
              <a:rPr lang="en-US" dirty="0"/>
              <a:t> un </a:t>
            </a:r>
            <a:r>
              <a:rPr lang="en-US" dirty="0" err="1"/>
              <a:t>id_token</a:t>
            </a:r>
            <a:r>
              <a:rPr lang="en-US" dirty="0"/>
              <a:t> al </a:t>
            </a:r>
            <a:r>
              <a:rPr lang="en-US" dirty="0" err="1"/>
              <a:t>navegador</a:t>
            </a:r>
            <a:r>
              <a:rPr lang="en-US" dirty="0"/>
              <a:t> y </a:t>
            </a:r>
            <a:r>
              <a:rPr lang="en-US" dirty="0" err="1"/>
              <a:t>hace</a:t>
            </a:r>
            <a:r>
              <a:rPr lang="en-US" dirty="0"/>
              <a:t> post a la URL de </a:t>
            </a:r>
            <a:r>
              <a:rPr lang="en-US" dirty="0" err="1"/>
              <a:t>redirección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 Nuestra </a:t>
            </a:r>
            <a:r>
              <a:rPr lang="en-US" dirty="0" err="1"/>
              <a:t>aplicación</a:t>
            </a:r>
            <a:r>
              <a:rPr lang="en-US" dirty="0"/>
              <a:t> </a:t>
            </a:r>
            <a:r>
              <a:rPr lang="en-US" dirty="0" err="1"/>
              <a:t>valida</a:t>
            </a:r>
            <a:r>
              <a:rPr lang="en-US" dirty="0"/>
              <a:t> </a:t>
            </a:r>
            <a:r>
              <a:rPr lang="en-US" dirty="0" err="1"/>
              <a:t>el</a:t>
            </a:r>
            <a:r>
              <a:rPr lang="en-US" dirty="0"/>
              <a:t> </a:t>
            </a:r>
            <a:r>
              <a:rPr lang="en-US" dirty="0" err="1"/>
              <a:t>id_token</a:t>
            </a:r>
            <a:r>
              <a:rPr lang="en-US" dirty="0"/>
              <a:t> y </a:t>
            </a:r>
            <a:r>
              <a:rPr lang="en-US" dirty="0" err="1"/>
              <a:t>setea</a:t>
            </a:r>
            <a:r>
              <a:rPr lang="en-US" dirty="0"/>
              <a:t> </a:t>
            </a:r>
            <a:r>
              <a:rPr lang="en-US" dirty="0" err="1"/>
              <a:t>una</a:t>
            </a:r>
            <a:r>
              <a:rPr lang="en-US" dirty="0"/>
              <a:t> cookie al </a:t>
            </a:r>
            <a:r>
              <a:rPr lang="en-US" dirty="0" err="1"/>
              <a:t>usuario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 El </a:t>
            </a:r>
            <a:r>
              <a:rPr lang="en-US" dirty="0" err="1"/>
              <a:t>usuario</a:t>
            </a:r>
            <a:r>
              <a:rPr lang="en-US" dirty="0"/>
              <a:t> </a:t>
            </a:r>
            <a:r>
              <a:rPr lang="en-US" dirty="0" err="1"/>
              <a:t>está</a:t>
            </a:r>
            <a:r>
              <a:rPr lang="en-US" dirty="0"/>
              <a:t> </a:t>
            </a:r>
            <a:r>
              <a:rPr lang="en-US" dirty="0" err="1"/>
              <a:t>autenticado</a:t>
            </a:r>
            <a:r>
              <a:rPr lang="en-US" dirty="0"/>
              <a:t> y </a:t>
            </a:r>
            <a:r>
              <a:rPr lang="en-US" dirty="0" err="1"/>
              <a:t>puede</a:t>
            </a:r>
            <a:r>
              <a:rPr lang="en-US" dirty="0"/>
              <a:t> </a:t>
            </a:r>
            <a:r>
              <a:rPr lang="en-US" dirty="0" err="1"/>
              <a:t>mostrarle</a:t>
            </a:r>
            <a:r>
              <a:rPr lang="en-US" dirty="0"/>
              <a:t> </a:t>
            </a:r>
            <a:r>
              <a:rPr lang="en-US" dirty="0" err="1"/>
              <a:t>una</a:t>
            </a:r>
            <a:r>
              <a:rPr lang="en-US" dirty="0"/>
              <a:t> “</a:t>
            </a:r>
            <a:r>
              <a:rPr lang="en-US" dirty="0" err="1"/>
              <a:t>página</a:t>
            </a:r>
            <a:r>
              <a:rPr lang="en-US" dirty="0"/>
              <a:t> </a:t>
            </a:r>
            <a:r>
              <a:rPr lang="en-US" dirty="0" err="1"/>
              <a:t>segura</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Link: https://learn.microsoft.com/en-us/azure/active-directory-b2c/application-types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14</a:t>
            </a:fld>
            <a:endParaRPr lang="en-US"/>
          </a:p>
        </p:txBody>
      </p:sp>
    </p:spTree>
    <p:extLst>
      <p:ext uri="{BB962C8B-B14F-4D97-AF65-F5344CB8AC3E}">
        <p14:creationId xmlns:p14="http://schemas.microsoft.com/office/powerpoint/2010/main" val="4201297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Creamos</a:t>
            </a:r>
            <a:r>
              <a:rPr lang="en-US" dirty="0"/>
              <a:t> </a:t>
            </a:r>
            <a:r>
              <a:rPr lang="en-US" dirty="0" err="1"/>
              <a:t>una</a:t>
            </a:r>
            <a:r>
              <a:rPr lang="en-US" dirty="0"/>
              <a:t> </a:t>
            </a:r>
            <a:r>
              <a:rPr lang="en-US" dirty="0" err="1"/>
              <a:t>aplicación</a:t>
            </a:r>
            <a:r>
              <a:rPr lang="en-US" dirty="0"/>
              <a:t> simple </a:t>
            </a:r>
            <a:r>
              <a:rPr lang="en-US" dirty="0" err="1"/>
              <a:t>en</a:t>
            </a:r>
            <a:r>
              <a:rPr lang="en-US" dirty="0"/>
              <a:t> .NET que </a:t>
            </a:r>
            <a:r>
              <a:rPr lang="en-US" dirty="0" err="1"/>
              <a:t>haga</a:t>
            </a:r>
            <a:r>
              <a:rPr lang="en-US" dirty="0"/>
              <a:t> auth contra Azure B2C y </a:t>
            </a:r>
            <a:r>
              <a:rPr lang="en-US" dirty="0" err="1"/>
              <a:t>muestre</a:t>
            </a:r>
            <a:r>
              <a:rPr lang="en-US" dirty="0"/>
              <a:t> </a:t>
            </a:r>
            <a:r>
              <a:rPr lang="en-US" dirty="0" err="1"/>
              <a:t>una</a:t>
            </a:r>
            <a:r>
              <a:rPr lang="en-US" dirty="0"/>
              <a:t> </a:t>
            </a:r>
            <a:r>
              <a:rPr lang="en-US" dirty="0" err="1"/>
              <a:t>página</a:t>
            </a:r>
            <a:r>
              <a:rPr lang="en-US" dirty="0"/>
              <a:t> de “success”.</a:t>
            </a:r>
          </a:p>
          <a:p>
            <a:endParaRPr lang="en-US" dirty="0"/>
          </a:p>
          <a:p>
            <a:r>
              <a:rPr lang="en-US" dirty="0" err="1"/>
              <a:t>Ejemplo</a:t>
            </a:r>
            <a:r>
              <a:rPr lang="en-US" dirty="0"/>
              <a:t> </a:t>
            </a:r>
            <a:r>
              <a:rPr lang="en-US" dirty="0" err="1"/>
              <a:t>en</a:t>
            </a:r>
            <a:r>
              <a:rPr lang="en-US" dirty="0"/>
              <a:t> </a:t>
            </a:r>
            <a:r>
              <a:rPr lang="en-US" dirty="0" err="1"/>
              <a:t>ruta</a:t>
            </a:r>
            <a:r>
              <a:rPr lang="en-US" dirty="0"/>
              <a:t>: /B2CAuthDemo/B2CAuthDemo.sln</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15</a:t>
            </a:fld>
            <a:endParaRPr lang="en-US"/>
          </a:p>
        </p:txBody>
      </p:sp>
    </p:spTree>
    <p:extLst>
      <p:ext uri="{BB962C8B-B14F-4D97-AF65-F5344CB8AC3E}">
        <p14:creationId xmlns:p14="http://schemas.microsoft.com/office/powerpoint/2010/main" val="990713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4294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Se </a:t>
            </a:r>
            <a:r>
              <a:rPr lang="en-US" dirty="0" err="1"/>
              <a:t>pueden</a:t>
            </a:r>
            <a:r>
              <a:rPr lang="en-US" dirty="0"/>
              <a:t> </a:t>
            </a:r>
            <a:r>
              <a:rPr lang="en-US" dirty="0" err="1"/>
              <a:t>añadir</a:t>
            </a:r>
            <a:r>
              <a:rPr lang="en-US" dirty="0"/>
              <a:t> y </a:t>
            </a:r>
            <a:r>
              <a:rPr lang="en-US" dirty="0" err="1"/>
              <a:t>restringir</a:t>
            </a:r>
            <a:r>
              <a:rPr lang="en-US" dirty="0"/>
              <a:t> </a:t>
            </a:r>
            <a:r>
              <a:rPr lang="en-US" dirty="0" err="1"/>
              <a:t>proveedores</a:t>
            </a:r>
            <a:r>
              <a:rPr lang="en-US" dirty="0"/>
              <a:t> de </a:t>
            </a:r>
            <a:r>
              <a:rPr lang="en-US" dirty="0" err="1"/>
              <a:t>identidad</a:t>
            </a:r>
            <a:r>
              <a:rPr lang="en-US" dirty="0"/>
              <a:t> </a:t>
            </a:r>
            <a:r>
              <a:rPr lang="en-US" dirty="0" err="1"/>
              <a:t>por</a:t>
            </a:r>
            <a:r>
              <a:rPr lang="en-US" dirty="0"/>
              <a:t> </a:t>
            </a:r>
            <a:r>
              <a:rPr lang="en-US" dirty="0" err="1"/>
              <a:t>aplicación</a:t>
            </a:r>
            <a:r>
              <a:rPr lang="en-US" dirty="0"/>
              <a:t>.</a:t>
            </a:r>
          </a:p>
          <a:p>
            <a:r>
              <a:rPr lang="en-US" dirty="0"/>
              <a:t>Azure AD B2C </a:t>
            </a:r>
            <a:r>
              <a:rPr lang="en-US" dirty="0" err="1"/>
              <a:t>provee</a:t>
            </a:r>
            <a:r>
              <a:rPr lang="en-US" dirty="0"/>
              <a:t> de </a:t>
            </a:r>
            <a:r>
              <a:rPr lang="en-US" dirty="0" err="1"/>
              <a:t>varios</a:t>
            </a:r>
            <a:r>
              <a:rPr lang="en-US" dirty="0"/>
              <a:t> identity providers </a:t>
            </a:r>
            <a:r>
              <a:rPr lang="en-US" dirty="0" err="1"/>
              <a:t>fácilmente</a:t>
            </a:r>
            <a:r>
              <a:rPr lang="en-US" dirty="0"/>
              <a:t> </a:t>
            </a:r>
            <a:r>
              <a:rPr lang="en-US" dirty="0" err="1"/>
              <a:t>configurables</a:t>
            </a:r>
            <a:r>
              <a:rPr lang="en-US" dirty="0"/>
              <a:t>:</a:t>
            </a:r>
          </a:p>
          <a:p>
            <a:pPr marL="171450" indent="-171450">
              <a:buFontTx/>
              <a:buChar char="-"/>
            </a:pPr>
            <a:r>
              <a:rPr lang="en-US" dirty="0"/>
              <a:t>Amazon</a:t>
            </a:r>
          </a:p>
          <a:p>
            <a:pPr marL="171450" indent="-171450">
              <a:buFontTx/>
              <a:buChar char="-"/>
            </a:pPr>
            <a:r>
              <a:rPr lang="en-US" dirty="0"/>
              <a:t>Apple</a:t>
            </a:r>
          </a:p>
          <a:p>
            <a:pPr marL="171450" indent="-171450">
              <a:buFontTx/>
              <a:buChar char="-"/>
            </a:pPr>
            <a:r>
              <a:rPr lang="en-US" dirty="0"/>
              <a:t>Facebook</a:t>
            </a:r>
          </a:p>
          <a:p>
            <a:pPr marL="171450" indent="-171450">
              <a:buFontTx/>
              <a:buChar char="-"/>
            </a:pPr>
            <a:r>
              <a:rPr lang="en-US" dirty="0" err="1"/>
              <a:t>Github</a:t>
            </a:r>
            <a:r>
              <a:rPr lang="en-US" dirty="0"/>
              <a:t> (Preview)</a:t>
            </a:r>
          </a:p>
          <a:p>
            <a:pPr marL="171450" indent="-171450">
              <a:buFontTx/>
              <a:buChar char="-"/>
            </a:pPr>
            <a:r>
              <a:rPr lang="en-US" dirty="0"/>
              <a:t>Google</a:t>
            </a:r>
          </a:p>
          <a:p>
            <a:pPr marL="171450" indent="-171450">
              <a:buFontTx/>
              <a:buChar char="-"/>
            </a:pPr>
            <a:r>
              <a:rPr lang="en-US" dirty="0"/>
              <a:t>LinkedIn</a:t>
            </a:r>
          </a:p>
          <a:p>
            <a:pPr marL="171450" indent="-171450">
              <a:buFontTx/>
              <a:buChar char="-"/>
            </a:pPr>
            <a:r>
              <a:rPr lang="en-US" dirty="0"/>
              <a:t>Microsoft</a:t>
            </a:r>
          </a:p>
          <a:p>
            <a:pPr marL="171450" indent="-171450">
              <a:buFontTx/>
              <a:buChar char="-"/>
            </a:pPr>
            <a:r>
              <a:rPr lang="en-US" dirty="0"/>
              <a:t>QQ (Preview)</a:t>
            </a:r>
          </a:p>
          <a:p>
            <a:pPr marL="171450" indent="-171450">
              <a:buFontTx/>
              <a:buChar char="-"/>
            </a:pPr>
            <a:r>
              <a:rPr lang="en-US" dirty="0"/>
              <a:t>Twitter</a:t>
            </a:r>
          </a:p>
          <a:p>
            <a:pPr marL="171450" indent="-171450">
              <a:buFontTx/>
              <a:buChar char="-"/>
            </a:pPr>
            <a:r>
              <a:rPr lang="en-US" dirty="0"/>
              <a:t>WeChat (Preview)</a:t>
            </a:r>
          </a:p>
          <a:p>
            <a:pPr marL="171450" indent="-171450">
              <a:buFontTx/>
              <a:buChar char="-"/>
            </a:pPr>
            <a:r>
              <a:rPr lang="en-US" dirty="0"/>
              <a:t>Weibo (Preview)</a:t>
            </a:r>
          </a:p>
          <a:p>
            <a:pPr marL="171450" indent="-171450">
              <a:buFontTx/>
              <a:buChar char="-"/>
            </a:pPr>
            <a:endParaRPr lang="en-US" dirty="0"/>
          </a:p>
          <a:p>
            <a:pPr marL="0" indent="0">
              <a:buFontTx/>
              <a:buNone/>
            </a:pPr>
            <a:r>
              <a:rPr lang="en-US" dirty="0"/>
              <a:t>No obstante </a:t>
            </a:r>
            <a:r>
              <a:rPr lang="en-US" dirty="0" err="1"/>
              <a:t>podemos</a:t>
            </a:r>
            <a:r>
              <a:rPr lang="en-US" dirty="0"/>
              <a:t> </a:t>
            </a:r>
            <a:r>
              <a:rPr lang="en-US" dirty="0" err="1"/>
              <a:t>configurar</a:t>
            </a:r>
            <a:r>
              <a:rPr lang="en-US" dirty="0"/>
              <a:t> de forma </a:t>
            </a:r>
            <a:r>
              <a:rPr lang="en-US" dirty="0" err="1"/>
              <a:t>facil</a:t>
            </a:r>
            <a:r>
              <a:rPr lang="en-US" dirty="0"/>
              <a:t> </a:t>
            </a:r>
            <a:r>
              <a:rPr lang="en-US" dirty="0" err="1"/>
              <a:t>desde</a:t>
            </a:r>
            <a:r>
              <a:rPr lang="en-US" dirty="0"/>
              <a:t> </a:t>
            </a:r>
            <a:r>
              <a:rPr lang="en-US" dirty="0" err="1"/>
              <a:t>el</a:t>
            </a:r>
            <a:r>
              <a:rPr lang="en-US" dirty="0"/>
              <a:t> portal o </a:t>
            </a:r>
            <a:r>
              <a:rPr lang="en-US" dirty="0" err="1"/>
              <a:t>mediante</a:t>
            </a:r>
            <a:r>
              <a:rPr lang="en-US" dirty="0"/>
              <a:t> </a:t>
            </a:r>
            <a:r>
              <a:rPr lang="en-US" dirty="0" err="1"/>
              <a:t>políticas</a:t>
            </a:r>
            <a:r>
              <a:rPr lang="en-US" dirty="0"/>
              <a:t> </a:t>
            </a:r>
            <a:r>
              <a:rPr lang="en-US" dirty="0" err="1"/>
              <a:t>otros</a:t>
            </a:r>
            <a:r>
              <a:rPr lang="en-US" dirty="0"/>
              <a:t> </a:t>
            </a:r>
            <a:r>
              <a:rPr lang="en-US" dirty="0" err="1"/>
              <a:t>proveedores</a:t>
            </a:r>
            <a:r>
              <a:rPr lang="en-US" dirty="0"/>
              <a:t> de </a:t>
            </a:r>
            <a:r>
              <a:rPr lang="en-US" dirty="0" err="1"/>
              <a:t>identidad</a:t>
            </a:r>
            <a:r>
              <a:rPr lang="en-US" dirty="0"/>
              <a:t> que </a:t>
            </a:r>
            <a:r>
              <a:rPr lang="en-US" dirty="0" err="1"/>
              <a:t>sigan</a:t>
            </a:r>
            <a:r>
              <a:rPr lang="en-US" dirty="0"/>
              <a:t> </a:t>
            </a:r>
            <a:r>
              <a:rPr lang="en-US" dirty="0" err="1"/>
              <a:t>los</a:t>
            </a:r>
            <a:r>
              <a:rPr lang="en-US" dirty="0"/>
              <a:t> </a:t>
            </a:r>
            <a:r>
              <a:rPr lang="en-US" dirty="0" err="1"/>
              <a:t>estandar</a:t>
            </a:r>
            <a:r>
              <a:rPr lang="en-US" dirty="0"/>
              <a:t> de OIDC y OAuth 2.0.</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17</a:t>
            </a:fld>
            <a:endParaRPr lang="en-US"/>
          </a:p>
        </p:txBody>
      </p:sp>
    </p:spTree>
    <p:extLst>
      <p:ext uri="{BB962C8B-B14F-4D97-AF65-F5344CB8AC3E}">
        <p14:creationId xmlns:p14="http://schemas.microsoft.com/office/powerpoint/2010/main" val="3764021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Vamos</a:t>
            </a:r>
            <a:r>
              <a:rPr lang="en-US" dirty="0"/>
              <a:t> a https://oreinadmin.azurewebsites.net/ y </a:t>
            </a:r>
            <a:r>
              <a:rPr lang="en-US" dirty="0" err="1"/>
              <a:t>creamos</a:t>
            </a:r>
            <a:r>
              <a:rPr lang="en-US" dirty="0"/>
              <a:t> un </a:t>
            </a:r>
            <a:r>
              <a:rPr lang="en-US" dirty="0" err="1"/>
              <a:t>cliente</a:t>
            </a:r>
            <a:r>
              <a:rPr lang="en-US" dirty="0"/>
              <a:t> Web (SPA) para </a:t>
            </a:r>
            <a:r>
              <a:rPr lang="en-US" dirty="0" err="1"/>
              <a:t>unir</a:t>
            </a:r>
            <a:r>
              <a:rPr lang="en-US" dirty="0"/>
              <a:t> con Azure B2C (</a:t>
            </a:r>
            <a:r>
              <a:rPr lang="en-US" dirty="0" err="1"/>
              <a:t>el</a:t>
            </a:r>
            <a:r>
              <a:rPr lang="en-US" dirty="0"/>
              <a:t> </a:t>
            </a:r>
            <a:r>
              <a:rPr lang="en-US" dirty="0" err="1"/>
              <a:t>servidor</a:t>
            </a:r>
            <a:r>
              <a:rPr lang="en-US" dirty="0"/>
              <a:t> de </a:t>
            </a:r>
            <a:r>
              <a:rPr lang="en-US" dirty="0" err="1"/>
              <a:t>identidad</a:t>
            </a:r>
            <a:r>
              <a:rPr lang="en-US" dirty="0"/>
              <a:t> </a:t>
            </a:r>
            <a:r>
              <a:rPr lang="en-US" dirty="0" err="1"/>
              <a:t>está</a:t>
            </a:r>
            <a:r>
              <a:rPr lang="en-US" dirty="0"/>
              <a:t> </a:t>
            </a:r>
            <a:r>
              <a:rPr lang="en-US" dirty="0" err="1"/>
              <a:t>en</a:t>
            </a:r>
            <a:r>
              <a:rPr lang="en-US" dirty="0"/>
              <a:t> https://orein.azurewebsites.net/). O </a:t>
            </a:r>
            <a:r>
              <a:rPr lang="en-US" dirty="0" err="1"/>
              <a:t>elegimos</a:t>
            </a:r>
            <a:r>
              <a:rPr lang="en-US" dirty="0"/>
              <a:t> https://demo.duendesoftware.com/.</a:t>
            </a:r>
          </a:p>
          <a:p>
            <a:r>
              <a:rPr lang="en-US" dirty="0"/>
              <a:t>Como backup </a:t>
            </a:r>
            <a:r>
              <a:rPr lang="en-US" dirty="0" err="1"/>
              <a:t>tenemos</a:t>
            </a:r>
            <a:r>
              <a:rPr lang="en-US" dirty="0"/>
              <a:t> </a:t>
            </a:r>
            <a:r>
              <a:rPr lang="en-US" dirty="0" err="1"/>
              <a:t>el</a:t>
            </a:r>
            <a:r>
              <a:rPr lang="en-US" dirty="0"/>
              <a:t> </a:t>
            </a:r>
            <a:r>
              <a:rPr lang="en-US" dirty="0" err="1"/>
              <a:t>cliente</a:t>
            </a:r>
            <a:r>
              <a:rPr lang="en-US" dirty="0"/>
              <a:t>:</a:t>
            </a:r>
          </a:p>
          <a:p>
            <a:pPr marL="171450" indent="-171450">
              <a:buFontTx/>
              <a:buChar char="-"/>
            </a:pPr>
            <a:r>
              <a:rPr lang="en-US" b="0" i="0" dirty="0">
                <a:solidFill>
                  <a:srgbClr val="28292A"/>
                </a:solidFill>
                <a:effectLst/>
                <a:latin typeface="Open Sans" panose="020B0604020202020204" pitchFamily="34" charset="0"/>
              </a:rPr>
              <a:t>B2C_1_SimpleSingUpSignIn</a:t>
            </a:r>
          </a:p>
          <a:p>
            <a:pPr marL="171450" indent="-171450">
              <a:buFontTx/>
              <a:buChar char="-"/>
            </a:pPr>
            <a:r>
              <a:rPr lang="en-US" b="0" i="0" dirty="0">
                <a:solidFill>
                  <a:srgbClr val="28292A"/>
                </a:solidFill>
                <a:effectLst/>
                <a:latin typeface="Open Sans" panose="020B0604020202020204" pitchFamily="34" charset="0"/>
              </a:rPr>
              <a:t>Secret: </a:t>
            </a:r>
            <a:r>
              <a:rPr lang="en-US" b="0" i="0" dirty="0" err="1">
                <a:solidFill>
                  <a:srgbClr val="28292A"/>
                </a:solidFill>
                <a:effectLst/>
                <a:latin typeface="Open Sans" panose="020B0606030504020204" pitchFamily="34" charset="0"/>
              </a:rPr>
              <a:t>SampleSecret</a:t>
            </a:r>
            <a:endParaRPr lang="en-US" b="0" i="0" dirty="0">
              <a:solidFill>
                <a:srgbClr val="28292A"/>
              </a:solidFill>
              <a:effectLst/>
              <a:latin typeface="Open Sans" panose="020B0604020202020204" pitchFamily="34" charset="0"/>
            </a:endParaRPr>
          </a:p>
          <a:p>
            <a:pPr marL="171450" indent="-171450">
              <a:buFontTx/>
              <a:buChar char="-"/>
            </a:pPr>
            <a:r>
              <a:rPr lang="en-US" b="0" i="0" dirty="0" err="1">
                <a:solidFill>
                  <a:srgbClr val="28292A"/>
                </a:solidFill>
                <a:effectLst/>
                <a:latin typeface="Open Sans" panose="020B0604020202020204" pitchFamily="34" charset="0"/>
              </a:rPr>
              <a:t>Ojo</a:t>
            </a:r>
            <a:r>
              <a:rPr lang="en-US" b="0" i="0" dirty="0">
                <a:solidFill>
                  <a:srgbClr val="28292A"/>
                </a:solidFill>
                <a:effectLst/>
                <a:latin typeface="Open Sans" panose="020B0604020202020204" pitchFamily="34" charset="0"/>
              </a:rPr>
              <a:t> con las redirect URIs (</a:t>
            </a:r>
            <a:r>
              <a:rPr lang="en-US" b="0" i="0" dirty="0" err="1">
                <a:solidFill>
                  <a:srgbClr val="28292A"/>
                </a:solidFill>
                <a:effectLst/>
                <a:latin typeface="Open Sans" panose="020B0604020202020204" pitchFamily="34" charset="0"/>
              </a:rPr>
              <a:t>ajustar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convenientemente</a:t>
            </a:r>
            <a:r>
              <a:rPr lang="en-US" b="0" i="0" dirty="0">
                <a:solidFill>
                  <a:srgbClr val="28292A"/>
                </a:solidFill>
                <a:effectLst/>
                <a:latin typeface="Open Sans" panose="020B0604020202020204" pitchFamily="34" charset="0"/>
              </a:rPr>
              <a:t>)</a:t>
            </a:r>
          </a:p>
          <a:p>
            <a:pPr marL="171450" indent="-171450">
              <a:buFontTx/>
              <a:buChar char="-"/>
            </a:pPr>
            <a:endParaRPr lang="en-US" b="0" i="0" dirty="0">
              <a:solidFill>
                <a:srgbClr val="28292A"/>
              </a:solidFill>
              <a:effectLst/>
              <a:latin typeface="Open Sans" panose="020B0604020202020204" pitchFamily="34" charset="0"/>
            </a:endParaRPr>
          </a:p>
          <a:p>
            <a:pPr marL="0" indent="0">
              <a:buFontTx/>
              <a:buNone/>
            </a:pP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a Azure B2C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proveedor</a:t>
            </a:r>
            <a:r>
              <a:rPr lang="en-US" b="0" i="0" dirty="0">
                <a:solidFill>
                  <a:srgbClr val="28292A"/>
                </a:solidFill>
                <a:effectLst/>
                <a:latin typeface="Open Sans" panose="020B0604020202020204" pitchFamily="34" charset="0"/>
              </a:rPr>
              <a:t>.</a:t>
            </a:r>
          </a:p>
          <a:p>
            <a:pPr marL="0" indent="0">
              <a:buFontTx/>
              <a:buNone/>
            </a:pPr>
            <a:r>
              <a:rPr lang="en-US" b="0" i="0" dirty="0">
                <a:solidFill>
                  <a:srgbClr val="28292A"/>
                </a:solidFill>
                <a:effectLst/>
                <a:latin typeface="Open Sans" panose="020B0604020202020204" pitchFamily="34" charset="0"/>
              </a:rPr>
              <a:t>Lo </a:t>
            </a: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también</a:t>
            </a:r>
            <a:r>
              <a:rPr lang="en-US" b="0" i="0" dirty="0">
                <a:solidFill>
                  <a:srgbClr val="28292A"/>
                </a:solidFill>
                <a:effectLst/>
                <a:latin typeface="Open Sans" panose="020B0604020202020204" pitchFamily="34" charset="0"/>
              </a:rPr>
              <a:t> a </a:t>
            </a:r>
            <a:r>
              <a:rPr lang="en-US" b="0" i="0" dirty="0" err="1">
                <a:solidFill>
                  <a:srgbClr val="28292A"/>
                </a:solidFill>
                <a:effectLst/>
                <a:latin typeface="Open Sans" panose="020B0604020202020204" pitchFamily="34" charset="0"/>
              </a:rPr>
              <a:t>nuestro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flujo</a:t>
            </a:r>
            <a:r>
              <a:rPr lang="en-US" b="0" i="0" dirty="0">
                <a:solidFill>
                  <a:srgbClr val="28292A"/>
                </a:solidFill>
                <a:effectLst/>
                <a:latin typeface="Open Sans" panose="020B0604020202020204" pitchFamily="34" charset="0"/>
              </a:rPr>
              <a:t>.</a:t>
            </a:r>
          </a:p>
          <a:p>
            <a:pPr marL="0" indent="0">
              <a:buFontTx/>
              <a:buNone/>
            </a:pPr>
            <a:r>
              <a:rPr lang="en-US" b="0" i="0" dirty="0" err="1">
                <a:solidFill>
                  <a:srgbClr val="28292A"/>
                </a:solidFill>
                <a:effectLst/>
                <a:latin typeface="Open Sans" panose="020B0604020202020204" pitchFamily="34" charset="0"/>
              </a:rPr>
              <a:t>Probamos</a:t>
            </a:r>
            <a:r>
              <a:rPr lang="en-US" b="0" i="0" dirty="0">
                <a:solidFill>
                  <a:srgbClr val="28292A"/>
                </a:solidFill>
                <a:effectLst/>
                <a:latin typeface="Open Sans" panose="020B0604020202020204" pitchFamily="34" charset="0"/>
              </a:rPr>
              <a:t> con la </a:t>
            </a:r>
            <a:r>
              <a:rPr lang="en-US" b="0" i="0" dirty="0" err="1">
                <a:solidFill>
                  <a:srgbClr val="28292A"/>
                </a:solidFill>
                <a:effectLst/>
                <a:latin typeface="Open Sans" panose="020B0604020202020204" pitchFamily="34" charset="0"/>
              </a:rPr>
              <a:t>aplicación</a:t>
            </a:r>
            <a:r>
              <a:rPr lang="en-US" b="0" i="0" dirty="0">
                <a:solidFill>
                  <a:srgbClr val="28292A"/>
                </a:solidFill>
                <a:effectLst/>
                <a:latin typeface="Open Sans" panose="020B0604020202020204" pitchFamily="34" charset="0"/>
              </a:rPr>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18</a:t>
            </a:fld>
            <a:endParaRPr lang="en-US"/>
          </a:p>
        </p:txBody>
      </p:sp>
    </p:spTree>
    <p:extLst>
      <p:ext uri="{BB962C8B-B14F-4D97-AF65-F5344CB8AC3E}">
        <p14:creationId xmlns:p14="http://schemas.microsoft.com/office/powerpoint/2010/main" val="2091835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96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All docs: https://learn.microsoft.com/en-us/azure/active-directory-b2c/</a:t>
            </a:r>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a:t>
            </a:fld>
            <a:endParaRPr lang="en-US"/>
          </a:p>
        </p:txBody>
      </p:sp>
    </p:spTree>
    <p:extLst>
      <p:ext uri="{BB962C8B-B14F-4D97-AF65-F5344CB8AC3E}">
        <p14:creationId xmlns:p14="http://schemas.microsoft.com/office/powerpoint/2010/main" val="1823515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atributos</a:t>
            </a:r>
            <a:r>
              <a:rPr lang="en-US" dirty="0"/>
              <a:t> de </a:t>
            </a:r>
            <a:r>
              <a:rPr lang="en-US" dirty="0" err="1"/>
              <a:t>extensión</a:t>
            </a:r>
            <a:r>
              <a:rPr lang="en-US" dirty="0"/>
              <a:t> se </a:t>
            </a:r>
            <a:r>
              <a:rPr lang="en-US" dirty="0" err="1"/>
              <a:t>guardan</a:t>
            </a:r>
            <a:r>
              <a:rPr lang="en-US" dirty="0"/>
              <a:t> </a:t>
            </a:r>
            <a:r>
              <a:rPr lang="en-US" dirty="0" err="1"/>
              <a:t>en</a:t>
            </a:r>
            <a:r>
              <a:rPr lang="en-US" dirty="0"/>
              <a:t> la app b2c-extensions-app</a:t>
            </a:r>
            <a:r>
              <a:rPr lang="en-US" b="0" i="0" dirty="0">
                <a:solidFill>
                  <a:srgbClr val="E6E6E6"/>
                </a:solidFill>
                <a:effectLst/>
                <a:latin typeface="Segoe UI" panose="020B0502040204020203" pitchFamily="34" charset="0"/>
              </a:rPr>
              <a:t>.</a:t>
            </a:r>
          </a:p>
          <a:p>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a:t>
            </a:r>
            <a:r>
              <a:rPr lang="en-US" b="0" i="0" dirty="0" err="1">
                <a:solidFill>
                  <a:srgbClr val="E6E6E6"/>
                </a:solidFill>
                <a:effectLst/>
                <a:latin typeface="SFMono-Regular"/>
              </a:rPr>
              <a:t>extension_ApplicationClientID_AttributeName</a:t>
            </a:r>
            <a:endParaRPr lang="en-US" b="0" i="0" dirty="0">
              <a:solidFill>
                <a:srgbClr val="E6E6E6"/>
              </a:solidFill>
              <a:effectLst/>
              <a:latin typeface="SFMono-Regular"/>
            </a:endParaRPr>
          </a:p>
          <a:p>
            <a:endParaRPr lang="en-US" dirty="0"/>
          </a:p>
          <a:p>
            <a:r>
              <a:rPr lang="en-US" dirty="0" err="1"/>
              <a:t>Jugar</a:t>
            </a:r>
            <a:r>
              <a:rPr lang="en-US" dirty="0"/>
              <a:t> con</a:t>
            </a:r>
            <a:r>
              <a:rPr lang="es-ES" dirty="0"/>
              <a:t>:</a:t>
            </a:r>
            <a:endParaRPr lang="en-US" dirty="0"/>
          </a:p>
          <a:p>
            <a:r>
              <a:rPr lang="en-US" dirty="0"/>
              <a:t>https://developer.microsoft.com/en-us/graph/graph-explorer?request=users&amp;method=GET&amp;version=v1.0&amp;GraphUrl=https://graph.microsoft.com&amp;sid=815172c0-a2b5-438d-9e41-5557437c58c4</a:t>
            </a:r>
          </a:p>
          <a:p>
            <a:endParaRPr lang="en-US" dirty="0"/>
          </a:p>
          <a:p>
            <a:r>
              <a:rPr lang="en-US" dirty="0"/>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20</a:t>
            </a:fld>
            <a:endParaRPr lang="en-US"/>
          </a:p>
        </p:txBody>
      </p:sp>
    </p:spTree>
    <p:extLst>
      <p:ext uri="{BB962C8B-B14F-4D97-AF65-F5344CB8AC3E}">
        <p14:creationId xmlns:p14="http://schemas.microsoft.com/office/powerpoint/2010/main" val="4286784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atributos</a:t>
            </a:r>
            <a:r>
              <a:rPr lang="en-US" dirty="0"/>
              <a:t> de </a:t>
            </a:r>
            <a:r>
              <a:rPr lang="en-US" dirty="0" err="1"/>
              <a:t>extensión</a:t>
            </a:r>
            <a:r>
              <a:rPr lang="en-US" dirty="0"/>
              <a:t> se </a:t>
            </a:r>
            <a:r>
              <a:rPr lang="en-US" dirty="0" err="1"/>
              <a:t>guardan</a:t>
            </a:r>
            <a:r>
              <a:rPr lang="en-US" dirty="0"/>
              <a:t> </a:t>
            </a:r>
            <a:r>
              <a:rPr lang="en-US" dirty="0" err="1"/>
              <a:t>en</a:t>
            </a:r>
            <a:r>
              <a:rPr lang="en-US" dirty="0"/>
              <a:t> la app b2c-extensions-app</a:t>
            </a:r>
            <a:r>
              <a:rPr lang="en-US" b="0" i="0" dirty="0">
                <a:solidFill>
                  <a:srgbClr val="E6E6E6"/>
                </a:solidFill>
                <a:effectLst/>
                <a:latin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Input: </a:t>
            </a:r>
            <a:r>
              <a:rPr lang="en-US" b="0" i="0" dirty="0" err="1">
                <a:solidFill>
                  <a:srgbClr val="E6E6E6"/>
                </a:solidFill>
                <a:effectLst/>
                <a:latin typeface="SFMono-Regular"/>
              </a:rPr>
              <a:t>extension_AttributeName</a:t>
            </a:r>
            <a:endParaRPr lang="en-US" b="0" i="0" dirty="0">
              <a:solidFill>
                <a:srgbClr val="E6E6E6"/>
              </a:solidFill>
              <a:effectLst/>
              <a:latin typeface="Segoe UI" panose="020B0502040204020203" pitchFamily="34" charset="0"/>
            </a:endParaRPr>
          </a:p>
          <a:p>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output: </a:t>
            </a:r>
            <a:r>
              <a:rPr lang="en-US" b="0" i="0" dirty="0" err="1">
                <a:solidFill>
                  <a:srgbClr val="E6E6E6"/>
                </a:solidFill>
                <a:effectLst/>
                <a:latin typeface="SFMono-Regular"/>
              </a:rPr>
              <a:t>extension_ApplicationClientID_AttributeName</a:t>
            </a:r>
            <a:endParaRPr lang="en-US" b="0" i="0" dirty="0">
              <a:solidFill>
                <a:srgbClr val="E6E6E6"/>
              </a:solidFill>
              <a:effectLst/>
              <a:latin typeface="SFMono-Regular"/>
            </a:endParaRPr>
          </a:p>
          <a:p>
            <a:endParaRPr lang="en-US" dirty="0"/>
          </a:p>
          <a:p>
            <a:r>
              <a:rPr lang="en-US" dirty="0" err="1"/>
              <a:t>Jugar</a:t>
            </a:r>
            <a:r>
              <a:rPr lang="en-US" dirty="0"/>
              <a:t> con</a:t>
            </a:r>
            <a:r>
              <a:rPr lang="es-ES" dirty="0"/>
              <a:t>:</a:t>
            </a:r>
            <a:endParaRPr lang="en-US" dirty="0"/>
          </a:p>
          <a:p>
            <a:r>
              <a:rPr lang="en-US" dirty="0"/>
              <a:t>https://developer.microsoft.com/en-us/graph/graph-explorer?request=users&amp;method=GET&amp;version=beta&amp;GraphUrl=https://graph.microsoft.com</a:t>
            </a:r>
          </a:p>
          <a:p>
            <a:endParaRPr lang="en-US" dirty="0"/>
          </a:p>
          <a:p>
            <a:r>
              <a:rPr lang="en-US" dirty="0"/>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21</a:t>
            </a:fld>
            <a:endParaRPr lang="en-US"/>
          </a:p>
        </p:txBody>
      </p:sp>
    </p:spTree>
    <p:extLst>
      <p:ext uri="{BB962C8B-B14F-4D97-AF65-F5344CB8AC3E}">
        <p14:creationId xmlns:p14="http://schemas.microsoft.com/office/powerpoint/2010/main" val="118342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Pillamos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alguno</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los</a:t>
            </a:r>
            <a:r>
              <a:rPr lang="en-US" b="0" i="0" dirty="0">
                <a:solidFill>
                  <a:srgbClr val="28292A"/>
                </a:solidFill>
                <a:effectLst/>
                <a:latin typeface="Open Sans" panose="020B0604020202020204" pitchFamily="34" charset="0"/>
              </a:rPr>
              <a:t> user-flows que </a:t>
            </a:r>
            <a:r>
              <a:rPr lang="en-US" b="0" i="0" dirty="0" err="1">
                <a:solidFill>
                  <a:srgbClr val="28292A"/>
                </a:solidFill>
                <a:effectLst/>
                <a:latin typeface="Open Sans" panose="020B0604020202020204" pitchFamily="34" charset="0"/>
              </a:rPr>
              <a:t>hemos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creado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anteriormente</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p.ej</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registro</a:t>
            </a:r>
            <a:r>
              <a:rPr lang="en-US" b="0" i="0" dirty="0">
                <a:solidFill>
                  <a:srgbClr val="28292A"/>
                </a:solidFill>
                <a:effectLst/>
                <a:latin typeface="Open Sans" panose="020B0604020202020204" pitchFamily="34" charset="0"/>
              </a:rPr>
              <a:t>) y </a:t>
            </a: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un nuevo </a:t>
            </a:r>
            <a:r>
              <a:rPr lang="en-US" b="0" i="0" dirty="0" err="1">
                <a:solidFill>
                  <a:srgbClr val="28292A"/>
                </a:solidFill>
                <a:effectLst/>
                <a:latin typeface="Open Sans" panose="020B0604020202020204" pitchFamily="34" charset="0"/>
              </a:rPr>
              <a:t>atributo</a:t>
            </a:r>
            <a:r>
              <a:rPr lang="en-US" b="0" i="0" dirty="0">
                <a:solidFill>
                  <a:srgbClr val="28292A"/>
                </a:solidFill>
                <a:effectLst/>
                <a:latin typeface="Open Sans" panose="020B0604020202020204" pitchFamily="34" charset="0"/>
              </a:rPr>
              <a:t> (city).</a:t>
            </a:r>
          </a:p>
          <a:p>
            <a:endParaRPr lang="en-US" b="0" i="0" dirty="0">
              <a:solidFill>
                <a:srgbClr val="28292A"/>
              </a:solidFill>
              <a:effectLst/>
              <a:latin typeface="Open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8292A"/>
                </a:solidFill>
                <a:effectLst/>
                <a:latin typeface="Open Sans" panose="020B0604020202020204" pitchFamily="34" charset="0"/>
              </a:rPr>
              <a:t>Fallback: </a:t>
            </a:r>
            <a:r>
              <a:rPr lang="en-US" dirty="0">
                <a:effectLst/>
              </a:rPr>
              <a:t>supersecureauth.onmicrosoft.com con flow </a:t>
            </a:r>
            <a:r>
              <a:rPr lang="en-US" b="1" i="0" dirty="0">
                <a:solidFill>
                  <a:srgbClr val="323130"/>
                </a:solidFill>
                <a:effectLst/>
                <a:latin typeface="az_ea_font"/>
              </a:rPr>
              <a:t>B2C_1_CustomAttribute.</a:t>
            </a:r>
            <a:endParaRPr lang="en-US" b="0" i="0" dirty="0">
              <a:solidFill>
                <a:srgbClr val="28292A"/>
              </a:solidFill>
              <a:effectLst/>
              <a:latin typeface="Open Sans" panose="020B0604020202020204" pitchFamily="34" charset="0"/>
            </a:endParaRP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Demo link: https://learn.microsoft.com/en-us/azure/active-directory-b2c/configure-user-input?pivots=b2c-user-flow</a:t>
            </a:r>
          </a:p>
          <a:p>
            <a:r>
              <a:rPr lang="en-US" b="0" i="0" dirty="0">
                <a:solidFill>
                  <a:srgbClr val="28292A"/>
                </a:solidFill>
                <a:effectLst/>
                <a:latin typeface="Open Sans" panose="020B0604020202020204" pitchFamily="34" charset="0"/>
              </a:rPr>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22</a:t>
            </a:fld>
            <a:endParaRPr lang="en-US"/>
          </a:p>
        </p:txBody>
      </p:sp>
    </p:spTree>
    <p:extLst>
      <p:ext uri="{BB962C8B-B14F-4D97-AF65-F5344CB8AC3E}">
        <p14:creationId xmlns:p14="http://schemas.microsoft.com/office/powerpoint/2010/main" val="2115173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4758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24</a:t>
            </a:fld>
            <a:endParaRPr lang="en-US"/>
          </a:p>
        </p:txBody>
      </p:sp>
    </p:spTree>
    <p:extLst>
      <p:ext uri="{BB962C8B-B14F-4D97-AF65-F5344CB8AC3E}">
        <p14:creationId xmlns:p14="http://schemas.microsoft.com/office/powerpoint/2010/main" val="1824754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28292A"/>
                </a:solidFill>
                <a:effectLst/>
                <a:latin typeface="Open Sans" panose="020B0604020202020204" pitchFamily="34" charset="0"/>
              </a:rPr>
              <a:t>Simple demo con assets del </a:t>
            </a:r>
            <a:r>
              <a:rPr lang="en-US" b="0" i="0" dirty="0" err="1">
                <a:solidFill>
                  <a:srgbClr val="28292A"/>
                </a:solidFill>
                <a:effectLst/>
                <a:latin typeface="Open Sans" panose="020B0604020202020204" pitchFamily="34" charset="0"/>
              </a:rPr>
              <a:t>directorio</a:t>
            </a:r>
            <a:r>
              <a:rPr lang="en-US" b="0" i="0" dirty="0">
                <a:solidFill>
                  <a:srgbClr val="28292A"/>
                </a:solidFill>
                <a:effectLst/>
                <a:latin typeface="Open Sans" panose="020B0604020202020204" pitchFamily="34" charset="0"/>
              </a:rPr>
              <a:t> assets del repo.</a:t>
            </a:r>
          </a:p>
          <a:p>
            <a:r>
              <a:rPr lang="en-US" b="0" i="0" dirty="0" err="1">
                <a:solidFill>
                  <a:srgbClr val="28292A"/>
                </a:solidFill>
                <a:effectLst/>
                <a:latin typeface="Open Sans" panose="020B0604020202020204" pitchFamily="34" charset="0"/>
              </a:rPr>
              <a:t>Cambiamos</a:t>
            </a:r>
            <a:r>
              <a:rPr lang="en-US" b="0" i="0" dirty="0">
                <a:solidFill>
                  <a:srgbClr val="28292A"/>
                </a:solidFill>
                <a:effectLst/>
                <a:latin typeface="Open Sans" panose="020B0604020202020204" pitchFamily="34" charset="0"/>
              </a:rPr>
              <a:t> un poco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branding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Portal de Azure.</a:t>
            </a:r>
          </a:p>
          <a:p>
            <a:r>
              <a:rPr lang="en-US" b="0" i="0" dirty="0" err="1">
                <a:solidFill>
                  <a:srgbClr val="28292A"/>
                </a:solidFill>
                <a:effectLst/>
                <a:latin typeface="Open Sans" panose="020B0604020202020204" pitchFamily="34" charset="0"/>
              </a:rPr>
              <a:t>Descargamos</a:t>
            </a:r>
            <a:r>
              <a:rPr lang="en-US" b="0" i="0" dirty="0">
                <a:solidFill>
                  <a:srgbClr val="28292A"/>
                </a:solidFill>
                <a:effectLst/>
                <a:latin typeface="Open Sans" panose="020B0604020202020204" pitchFamily="34" charset="0"/>
              </a:rPr>
              <a:t> la template original, </a:t>
            </a:r>
            <a:r>
              <a:rPr lang="en-US" b="0" i="0" dirty="0" err="1">
                <a:solidFill>
                  <a:srgbClr val="28292A"/>
                </a:solidFill>
                <a:effectLst/>
                <a:latin typeface="Open Sans" panose="020B0604020202020204" pitchFamily="34" charset="0"/>
              </a:rPr>
              <a:t>hacemos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cambios</a:t>
            </a:r>
            <a:r>
              <a:rPr lang="en-US" b="0" i="0" dirty="0">
                <a:solidFill>
                  <a:srgbClr val="28292A"/>
                </a:solidFill>
                <a:effectLst/>
                <a:latin typeface="Open Sans" panose="020B0604020202020204" pitchFamily="34" charset="0"/>
              </a:rPr>
              <a:t> y </a:t>
            </a:r>
            <a:r>
              <a:rPr lang="en-US" b="0" i="0" dirty="0" err="1">
                <a:solidFill>
                  <a:srgbClr val="28292A"/>
                </a:solidFill>
                <a:effectLst/>
                <a:latin typeface="Open Sans" panose="020B0604020202020204" pitchFamily="34" charset="0"/>
              </a:rPr>
              <a:t>subimos</a:t>
            </a:r>
            <a:r>
              <a:rPr lang="en-US" b="0" i="0" dirty="0">
                <a:solidFill>
                  <a:srgbClr val="28292A"/>
                </a:solidFill>
                <a:effectLst/>
                <a:latin typeface="Open Sans" panose="020B0604020202020204" pitchFamily="34" charset="0"/>
              </a:rPr>
              <a:t>.</a:t>
            </a:r>
          </a:p>
          <a:p>
            <a:r>
              <a:rPr lang="en-US" b="0" i="0" dirty="0" err="1">
                <a:solidFill>
                  <a:srgbClr val="28292A"/>
                </a:solidFill>
                <a:effectLst/>
                <a:latin typeface="Open Sans" panose="020B0604020202020204" pitchFamily="34" charset="0"/>
              </a:rPr>
              <a:t>Proporcionamos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localización</a:t>
            </a:r>
            <a:r>
              <a:rPr lang="en-US" b="0" i="0" dirty="0">
                <a:solidFill>
                  <a:srgbClr val="28292A"/>
                </a:solidFill>
                <a:effectLst/>
                <a:latin typeface="Open Sans" panose="020B0604020202020204" pitchFamily="34" charset="0"/>
              </a:rPr>
              <a:t> a </a:t>
            </a:r>
            <a:r>
              <a:rPr lang="en-US" b="0" i="0" dirty="0" err="1">
                <a:solidFill>
                  <a:srgbClr val="28292A"/>
                </a:solidFill>
                <a:effectLst/>
                <a:latin typeface="Open Sans" panose="020B0604020202020204" pitchFamily="34" charset="0"/>
              </a:rPr>
              <a:t>estos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campos</a:t>
            </a:r>
            <a:r>
              <a:rPr lang="en-US" b="0" i="0" dirty="0">
                <a:solidFill>
                  <a:srgbClr val="28292A"/>
                </a:solidFill>
                <a:effectLst/>
                <a:latin typeface="Open Sans" panose="020B0604020202020204" pitchFamily="34" charset="0"/>
              </a:rPr>
              <a:t>.</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 Hay </a:t>
            </a:r>
            <a:r>
              <a:rPr lang="en-US" b="0" i="0" dirty="0" err="1">
                <a:solidFill>
                  <a:srgbClr val="28292A"/>
                </a:solidFill>
                <a:effectLst/>
                <a:latin typeface="Open Sans" panose="020B0604020202020204" pitchFamily="34" charset="0"/>
              </a:rPr>
              <a:t>una</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estructura</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fija</a:t>
            </a:r>
            <a:r>
              <a:rPr lang="en-US" b="0" i="0" dirty="0">
                <a:solidFill>
                  <a:srgbClr val="28292A"/>
                </a:solidFill>
                <a:effectLst/>
                <a:latin typeface="Open Sans" panose="020B0604020202020204" pitchFamily="34" charset="0"/>
              </a:rPr>
              <a:t> que no se </a:t>
            </a:r>
            <a:r>
              <a:rPr lang="en-US" b="0" i="0" dirty="0" err="1">
                <a:solidFill>
                  <a:srgbClr val="28292A"/>
                </a:solidFill>
                <a:effectLst/>
                <a:latin typeface="Open Sans" panose="020B0604020202020204" pitchFamily="34" charset="0"/>
              </a:rPr>
              <a:t>puede</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cambiar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remarcar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la session **</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 TODO: Fallback</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25</a:t>
            </a:fld>
            <a:endParaRPr lang="en-US"/>
          </a:p>
        </p:txBody>
      </p:sp>
    </p:spTree>
    <p:extLst>
      <p:ext uri="{BB962C8B-B14F-4D97-AF65-F5344CB8AC3E}">
        <p14:creationId xmlns:p14="http://schemas.microsoft.com/office/powerpoint/2010/main" val="1241807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555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usuarios</a:t>
            </a:r>
            <a:r>
              <a:rPr lang="en-US" dirty="0"/>
              <a:t> </a:t>
            </a:r>
            <a:r>
              <a:rPr lang="en-US" dirty="0" err="1"/>
              <a:t>pueden</a:t>
            </a:r>
            <a:r>
              <a:rPr lang="en-US" dirty="0"/>
              <a:t> ser vistos </a:t>
            </a:r>
            <a:r>
              <a:rPr lang="en-US" dirty="0" err="1"/>
              <a:t>directamente</a:t>
            </a:r>
            <a:r>
              <a:rPr lang="en-US" dirty="0"/>
              <a:t> </a:t>
            </a:r>
            <a:r>
              <a:rPr lang="en-US" dirty="0" err="1"/>
              <a:t>desde</a:t>
            </a:r>
            <a:r>
              <a:rPr lang="en-US" dirty="0"/>
              <a:t> </a:t>
            </a:r>
            <a:r>
              <a:rPr lang="en-US" dirty="0" err="1"/>
              <a:t>el</a:t>
            </a:r>
            <a:r>
              <a:rPr lang="en-US" dirty="0"/>
              <a:t> </a:t>
            </a:r>
            <a:r>
              <a:rPr lang="en-US" dirty="0" err="1"/>
              <a:t>recurso</a:t>
            </a:r>
            <a:r>
              <a:rPr lang="en-US" dirty="0"/>
              <a:t> del portal.</a:t>
            </a:r>
          </a:p>
          <a:p>
            <a:r>
              <a:rPr lang="en-US" dirty="0"/>
              <a:t>Podemos </a:t>
            </a:r>
            <a:r>
              <a:rPr lang="en-US" dirty="0" err="1"/>
              <a:t>tener</a:t>
            </a:r>
            <a:r>
              <a:rPr lang="en-US" dirty="0"/>
              <a:t> </a:t>
            </a:r>
            <a:r>
              <a:rPr lang="en-US" dirty="0" err="1"/>
              <a:t>diferentes</a:t>
            </a:r>
            <a:r>
              <a:rPr lang="en-US" dirty="0"/>
              <a:t> </a:t>
            </a:r>
            <a:r>
              <a:rPr lang="en-US" dirty="0" err="1"/>
              <a:t>tipos</a:t>
            </a:r>
            <a:r>
              <a:rPr lang="en-US" dirty="0"/>
              <a:t> de </a:t>
            </a:r>
            <a:r>
              <a:rPr lang="en-US" dirty="0" err="1"/>
              <a:t>cuentas</a:t>
            </a:r>
            <a:r>
              <a:rPr lang="en-US" dirty="0"/>
              <a:t>:</a:t>
            </a:r>
          </a:p>
          <a:p>
            <a:pPr marL="171450" indent="-171450">
              <a:buFontTx/>
              <a:buChar char="-"/>
            </a:pPr>
            <a:r>
              <a:rPr lang="en-US" dirty="0"/>
              <a:t>Work account</a:t>
            </a:r>
          </a:p>
          <a:p>
            <a:pPr marL="171450" indent="-171450">
              <a:buFontTx/>
              <a:buChar char="-"/>
            </a:pPr>
            <a:r>
              <a:rPr lang="en-US" dirty="0"/>
              <a:t>Guest account (</a:t>
            </a:r>
            <a:r>
              <a:rPr lang="en-US" dirty="0" err="1"/>
              <a:t>invitado</a:t>
            </a:r>
            <a:r>
              <a:rPr lang="en-US" dirty="0"/>
              <a:t>)</a:t>
            </a:r>
          </a:p>
          <a:p>
            <a:pPr marL="171450" indent="-171450">
              <a:buFontTx/>
              <a:buChar char="-"/>
            </a:pPr>
            <a:r>
              <a:rPr lang="en-US" dirty="0"/>
              <a:t>Consumer account (dado de </a:t>
            </a:r>
            <a:r>
              <a:rPr lang="en-US" dirty="0" err="1"/>
              <a:t>alta</a:t>
            </a:r>
            <a:r>
              <a:rPr lang="en-US" dirty="0"/>
              <a:t> con B2C </a:t>
            </a:r>
            <a:r>
              <a:rPr lang="en-US" dirty="0" err="1"/>
              <a:t>por</a:t>
            </a:r>
            <a:r>
              <a:rPr lang="en-US" dirty="0"/>
              <a:t> </a:t>
            </a:r>
            <a:r>
              <a:rPr lang="en-US" dirty="0" err="1"/>
              <a:t>él</a:t>
            </a:r>
            <a:r>
              <a:rPr lang="en-US" dirty="0"/>
              <a:t> </a:t>
            </a:r>
            <a:r>
              <a:rPr lang="en-US" dirty="0" err="1"/>
              <a:t>mismo</a:t>
            </a:r>
            <a:r>
              <a:rPr lang="en-US" dirty="0"/>
              <a:t>, </a:t>
            </a:r>
            <a:r>
              <a:rPr lang="en-US" dirty="0" err="1"/>
              <a:t>usando</a:t>
            </a:r>
            <a:r>
              <a:rPr lang="en-US" dirty="0"/>
              <a:t> Graph API o Azure Portal)</a:t>
            </a:r>
          </a:p>
          <a:p>
            <a:pPr marL="171450" indent="-171450">
              <a:buFontTx/>
              <a:buChar char="-"/>
            </a:pPr>
            <a:endParaRPr lang="en-US" dirty="0"/>
          </a:p>
          <a:p>
            <a:pPr marL="0" indent="0">
              <a:buFontTx/>
              <a:buNone/>
            </a:pPr>
            <a:r>
              <a:rPr lang="en-US" dirty="0"/>
              <a:t>Podemos </a:t>
            </a:r>
            <a:r>
              <a:rPr lang="en-US" dirty="0" err="1"/>
              <a:t>resetear</a:t>
            </a:r>
            <a:r>
              <a:rPr lang="en-US" dirty="0"/>
              <a:t> password de </a:t>
            </a:r>
            <a:r>
              <a:rPr lang="en-US" dirty="0" err="1"/>
              <a:t>usuarios</a:t>
            </a:r>
            <a:r>
              <a:rPr lang="en-US" dirty="0"/>
              <a:t> (que no </a:t>
            </a:r>
            <a:r>
              <a:rPr lang="en-US" dirty="0" err="1"/>
              <a:t>sean</a:t>
            </a:r>
            <a:r>
              <a:rPr lang="en-US" dirty="0"/>
              <a:t> </a:t>
            </a:r>
            <a:r>
              <a:rPr lang="en-US" dirty="0" err="1"/>
              <a:t>externos</a:t>
            </a:r>
            <a:r>
              <a:rPr lang="en-US" dirty="0"/>
              <a:t>), </a:t>
            </a:r>
            <a:r>
              <a:rPr lang="en-US" dirty="0" err="1"/>
              <a:t>restringir</a:t>
            </a:r>
            <a:r>
              <a:rPr lang="en-US" dirty="0"/>
              <a:t> </a:t>
            </a:r>
            <a:r>
              <a:rPr lang="en-US" dirty="0" err="1"/>
              <a:t>cuentas</a:t>
            </a:r>
            <a:r>
              <a:rPr lang="en-US" dirty="0"/>
              <a:t>, </a:t>
            </a:r>
            <a:r>
              <a:rPr lang="en-US" dirty="0" err="1"/>
              <a:t>borrarlas</a:t>
            </a:r>
            <a:r>
              <a:rPr lang="en-US" dirty="0"/>
              <a:t>, y </a:t>
            </a:r>
            <a:r>
              <a:rPr lang="en-US" dirty="0" err="1"/>
              <a:t>migrar</a:t>
            </a:r>
            <a:r>
              <a:rPr lang="en-US" dirty="0"/>
              <a:t> a Azure B2C (https://learn.microsoft.com/en-us/azure/active-directory-b2c/user-migration)./</a:t>
            </a:r>
          </a:p>
          <a:p>
            <a:endParaRPr lang="en-US" dirty="0"/>
          </a:p>
          <a:p>
            <a:r>
              <a:rPr lang="en-US" dirty="0"/>
              <a:t>Link: https://learn.microsoft.com/en-us/azure/active-directory-b2c/user-overview</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27</a:t>
            </a:fld>
            <a:endParaRPr lang="en-US"/>
          </a:p>
        </p:txBody>
      </p:sp>
    </p:spTree>
    <p:extLst>
      <p:ext uri="{BB962C8B-B14F-4D97-AF65-F5344CB8AC3E}">
        <p14:creationId xmlns:p14="http://schemas.microsoft.com/office/powerpoint/2010/main" val="1828831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Demostrar</a:t>
            </a:r>
            <a:r>
              <a:rPr lang="en-US" b="0" i="0" dirty="0">
                <a:solidFill>
                  <a:srgbClr val="28292A"/>
                </a:solidFill>
                <a:effectLst/>
                <a:latin typeface="Open Sans" panose="020B0604020202020204" pitchFamily="34" charset="0"/>
              </a:rPr>
              <a:t> gestion simple de </a:t>
            </a:r>
            <a:r>
              <a:rPr lang="en-US" b="0" i="0" dirty="0" err="1">
                <a:solidFill>
                  <a:srgbClr val="28292A"/>
                </a:solidFill>
                <a:effectLst/>
                <a:latin typeface="Open Sans" panose="020B0604020202020204" pitchFamily="34" charset="0"/>
              </a:rPr>
              <a:t>usuarios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Azure portal.</a:t>
            </a:r>
          </a:p>
          <a:p>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Tipos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usuarios</a:t>
            </a:r>
            <a:endParaRPr lang="en-US" b="0" i="0" dirty="0">
              <a:solidFill>
                <a:srgbClr val="28292A"/>
              </a:solidFill>
              <a:effectLst/>
              <a:latin typeface="Open Sans" panose="020B0604020202020204" pitchFamily="34" charset="0"/>
            </a:endParaRPr>
          </a:p>
          <a:p>
            <a:pPr marL="171450" indent="-171450">
              <a:buFontTx/>
              <a:buChar char="-"/>
            </a:pPr>
            <a:r>
              <a:rPr lang="en-US" b="0" i="0" dirty="0" err="1">
                <a:solidFill>
                  <a:srgbClr val="28292A"/>
                </a:solidFill>
                <a:effectLst/>
                <a:latin typeface="Open Sans" panose="020B0604020202020204" pitchFamily="34" charset="0"/>
              </a:rPr>
              <a:t>Eliminar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usuarios</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Reseteo</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contraseña</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Bloqueos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usuario</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Análisis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riesgos</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Volcado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masivo</a:t>
            </a:r>
            <a:r>
              <a:rPr lang="en-US" b="0" i="0" dirty="0">
                <a:solidFill>
                  <a:srgbClr val="28292A"/>
                </a:solidFill>
                <a:effectLst/>
                <a:latin typeface="Open Sans" panose="020B0604020202020204" pitchFamily="34" charset="0"/>
              </a:rPr>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28</a:t>
            </a:fld>
            <a:endParaRPr lang="en-US"/>
          </a:p>
        </p:txBody>
      </p:sp>
    </p:spTree>
    <p:extLst>
      <p:ext uri="{BB962C8B-B14F-4D97-AF65-F5344CB8AC3E}">
        <p14:creationId xmlns:p14="http://schemas.microsoft.com/office/powerpoint/2010/main" val="1730443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742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Es </a:t>
            </a:r>
            <a:r>
              <a:rPr lang="en-US" dirty="0" err="1"/>
              <a:t>una</a:t>
            </a:r>
            <a:r>
              <a:rPr lang="en-US" dirty="0"/>
              <a:t> </a:t>
            </a:r>
            <a:r>
              <a:rPr lang="en-US" dirty="0" err="1"/>
              <a:t>solución</a:t>
            </a:r>
            <a:r>
              <a:rPr lang="en-US" dirty="0"/>
              <a:t> CIAM, identity as a service (</a:t>
            </a:r>
            <a:r>
              <a:rPr lang="en-US" dirty="0" err="1"/>
              <a:t>IDaaS</a:t>
            </a:r>
            <a:r>
              <a:rPr lang="en-US" dirty="0"/>
              <a:t>)</a:t>
            </a:r>
          </a:p>
          <a:p>
            <a:r>
              <a:rPr lang="en-US" dirty="0"/>
              <a:t>No </a:t>
            </a:r>
            <a:r>
              <a:rPr lang="en-US" dirty="0" err="1"/>
              <a:t>confundir</a:t>
            </a:r>
            <a:r>
              <a:rPr lang="en-US" dirty="0"/>
              <a:t> con Azure AD.</a:t>
            </a:r>
          </a:p>
          <a:p>
            <a:r>
              <a:rPr lang="en-US" dirty="0" err="1"/>
              <a:t>Muy</a:t>
            </a:r>
            <a:r>
              <a:rPr lang="en-US" dirty="0"/>
              <a:t> customizable, </a:t>
            </a:r>
            <a:r>
              <a:rPr lang="en-US" dirty="0" err="1"/>
              <a:t>pero</a:t>
            </a:r>
            <a:r>
              <a:rPr lang="en-US" dirty="0"/>
              <a:t> con sus contras:</a:t>
            </a:r>
          </a:p>
          <a:p>
            <a:r>
              <a:rPr lang="en-US" dirty="0"/>
              <a:t>- </a:t>
            </a:r>
            <a:r>
              <a:rPr lang="en-US" dirty="0" err="1"/>
              <a:t>Uso</a:t>
            </a:r>
            <a:r>
              <a:rPr lang="en-US" dirty="0"/>
              <a:t> de </a:t>
            </a:r>
            <a:r>
              <a:rPr lang="en-US" dirty="0" err="1"/>
              <a:t>políticas</a:t>
            </a:r>
            <a:r>
              <a:rPr lang="en-US" dirty="0"/>
              <a:t> </a:t>
            </a:r>
            <a:r>
              <a:rPr lang="en-US" dirty="0" err="1"/>
              <a:t>complejas</a:t>
            </a:r>
            <a:r>
              <a:rPr lang="en-US" dirty="0"/>
              <a:t> </a:t>
            </a:r>
            <a:r>
              <a:rPr lang="en-US" dirty="0" err="1"/>
              <a:t>en</a:t>
            </a:r>
            <a:r>
              <a:rPr lang="en-US" dirty="0"/>
              <a:t> XML.</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a:t>
            </a:fld>
            <a:endParaRPr lang="en-US"/>
          </a:p>
        </p:txBody>
      </p:sp>
    </p:spTree>
    <p:extLst>
      <p:ext uri="{BB962C8B-B14F-4D97-AF65-F5344CB8AC3E}">
        <p14:creationId xmlns:p14="http://schemas.microsoft.com/office/powerpoint/2010/main" val="168429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Con API connectors, </a:t>
            </a:r>
            <a:r>
              <a:rPr lang="en-US" dirty="0" err="1"/>
              <a:t>podemos</a:t>
            </a:r>
            <a:r>
              <a:rPr lang="en-US" dirty="0"/>
              <a:t> </a:t>
            </a:r>
            <a:r>
              <a:rPr lang="en-US" dirty="0" err="1"/>
              <a:t>customizar</a:t>
            </a:r>
            <a:r>
              <a:rPr lang="en-US" dirty="0"/>
              <a:t> </a:t>
            </a:r>
            <a:r>
              <a:rPr lang="en-US" dirty="0" err="1"/>
              <a:t>nuestro</a:t>
            </a:r>
            <a:r>
              <a:rPr lang="en-US" dirty="0"/>
              <a:t> </a:t>
            </a:r>
            <a:r>
              <a:rPr lang="en-US" dirty="0" err="1"/>
              <a:t>flujo</a:t>
            </a:r>
            <a:r>
              <a:rPr lang="en-US" dirty="0"/>
              <a:t> de </a:t>
            </a:r>
            <a:r>
              <a:rPr lang="en-US" dirty="0" err="1"/>
              <a:t>usuario</a:t>
            </a:r>
            <a:r>
              <a:rPr lang="en-US" dirty="0"/>
              <a:t> para </a:t>
            </a:r>
            <a:r>
              <a:rPr lang="en-US" dirty="0" err="1"/>
              <a:t>ejecutar</a:t>
            </a:r>
            <a:r>
              <a:rPr lang="en-US" dirty="0"/>
              <a:t> la </a:t>
            </a:r>
            <a:r>
              <a:rPr lang="en-US" dirty="0" err="1"/>
              <a:t>lógica</a:t>
            </a:r>
            <a:r>
              <a:rPr lang="en-US" dirty="0"/>
              <a:t> de </a:t>
            </a:r>
            <a:r>
              <a:rPr lang="en-US" dirty="0" err="1"/>
              <a:t>negocio</a:t>
            </a:r>
            <a:r>
              <a:rPr lang="en-US" dirty="0"/>
              <a:t> que </a:t>
            </a:r>
            <a:r>
              <a:rPr lang="en-US" dirty="0" err="1"/>
              <a:t>nosotros</a:t>
            </a:r>
            <a:r>
              <a:rPr lang="en-US" dirty="0"/>
              <a:t> </a:t>
            </a:r>
            <a:r>
              <a:rPr lang="en-US" dirty="0" err="1"/>
              <a:t>queramos</a:t>
            </a:r>
            <a:r>
              <a:rPr lang="en-US" dirty="0"/>
              <a:t>. Entre </a:t>
            </a:r>
            <a:r>
              <a:rPr lang="en-US" dirty="0" err="1"/>
              <a:t>ellos</a:t>
            </a:r>
            <a:r>
              <a:rPr lang="en-US" dirty="0"/>
              <a:t>:</a:t>
            </a:r>
          </a:p>
          <a:p>
            <a:pPr marL="171450" indent="-171450">
              <a:buFontTx/>
              <a:buChar char="-"/>
            </a:pPr>
            <a:r>
              <a:rPr lang="en-US" dirty="0"/>
              <a:t>Validar inputs del </a:t>
            </a:r>
            <a:r>
              <a:rPr lang="en-US" dirty="0" err="1"/>
              <a:t>usuario</a:t>
            </a:r>
            <a:r>
              <a:rPr lang="en-US" dirty="0"/>
              <a:t>.</a:t>
            </a:r>
          </a:p>
          <a:p>
            <a:pPr marL="171450" indent="-171450">
              <a:buFontTx/>
              <a:buChar char="-"/>
            </a:pPr>
            <a:r>
              <a:rPr lang="en-US" dirty="0" err="1"/>
              <a:t>Verificar</a:t>
            </a:r>
            <a:r>
              <a:rPr lang="en-US" dirty="0"/>
              <a:t> al </a:t>
            </a:r>
            <a:r>
              <a:rPr lang="en-US" dirty="0" err="1"/>
              <a:t>usuario</a:t>
            </a:r>
            <a:r>
              <a:rPr lang="en-US" dirty="0"/>
              <a:t>.</a:t>
            </a:r>
          </a:p>
          <a:p>
            <a:pPr marL="171450" indent="-171450">
              <a:buFontTx/>
              <a:buChar char="-"/>
            </a:pPr>
            <a:r>
              <a:rPr lang="en-US" dirty="0" err="1"/>
              <a:t>Integrar</a:t>
            </a:r>
            <a:r>
              <a:rPr lang="en-US" dirty="0"/>
              <a:t> con </a:t>
            </a:r>
            <a:r>
              <a:rPr lang="en-US" dirty="0" err="1"/>
              <a:t>otros</a:t>
            </a:r>
            <a:r>
              <a:rPr lang="en-US" dirty="0"/>
              <a:t> </a:t>
            </a:r>
            <a:r>
              <a:rPr lang="en-US" dirty="0" err="1"/>
              <a:t>flujos</a:t>
            </a:r>
            <a:r>
              <a:rPr lang="en-US" dirty="0"/>
              <a:t> de </a:t>
            </a:r>
            <a:r>
              <a:rPr lang="en-US" dirty="0" err="1"/>
              <a:t>aprobación</a:t>
            </a:r>
            <a:r>
              <a:rPr lang="en-US" dirty="0"/>
              <a:t>.</a:t>
            </a:r>
          </a:p>
          <a:p>
            <a:pPr marL="171450" indent="-171450">
              <a:buFontTx/>
              <a:buChar char="-"/>
            </a:pPr>
            <a:r>
              <a:rPr lang="en-US" dirty="0" err="1"/>
              <a:t>Aumentar</a:t>
            </a:r>
            <a:r>
              <a:rPr lang="en-US" dirty="0"/>
              <a:t> </a:t>
            </a:r>
            <a:r>
              <a:rPr lang="en-US" dirty="0" err="1"/>
              <a:t>el</a:t>
            </a:r>
            <a:r>
              <a:rPr lang="en-US" dirty="0"/>
              <a:t> token con </a:t>
            </a:r>
            <a:r>
              <a:rPr lang="en-US" dirty="0" err="1"/>
              <a:t>otros</a:t>
            </a:r>
            <a:r>
              <a:rPr lang="en-US" dirty="0"/>
              <a:t> </a:t>
            </a:r>
            <a:r>
              <a:rPr lang="en-US" dirty="0" err="1"/>
              <a:t>atributos</a:t>
            </a:r>
            <a:r>
              <a:rPr lang="en-US" dirty="0"/>
              <a:t>.</a:t>
            </a:r>
          </a:p>
          <a:p>
            <a:pPr marL="171450" indent="-171450">
              <a:buFontTx/>
              <a:buChar char="-"/>
            </a:pPr>
            <a:r>
              <a:rPr lang="en-US" dirty="0" err="1"/>
              <a:t>Sobrescribir</a:t>
            </a:r>
            <a:r>
              <a:rPr lang="en-US" dirty="0"/>
              <a:t> </a:t>
            </a:r>
            <a:r>
              <a:rPr lang="en-US" dirty="0" err="1"/>
              <a:t>atributos</a:t>
            </a:r>
            <a:r>
              <a:rPr lang="en-US" dirty="0"/>
              <a:t> del </a:t>
            </a:r>
            <a:r>
              <a:rPr lang="en-US" dirty="0" err="1"/>
              <a:t>usuario</a:t>
            </a:r>
            <a:r>
              <a:rPr lang="en-US" dirty="0"/>
              <a:t>.</a:t>
            </a:r>
          </a:p>
          <a:p>
            <a:pPr marL="171450" indent="-171450">
              <a:buFontTx/>
              <a:buChar char="-"/>
            </a:pPr>
            <a:r>
              <a:rPr lang="en-US" dirty="0" err="1"/>
              <a:t>Todo</a:t>
            </a:r>
            <a:r>
              <a:rPr lang="en-US" dirty="0"/>
              <a:t> </a:t>
            </a:r>
            <a:r>
              <a:rPr lang="en-US" dirty="0" err="1"/>
              <a:t>tipo</a:t>
            </a:r>
            <a:r>
              <a:rPr lang="en-US" dirty="0"/>
              <a:t> de </a:t>
            </a:r>
            <a:r>
              <a:rPr lang="en-US" dirty="0" err="1"/>
              <a:t>lógica</a:t>
            </a:r>
            <a:r>
              <a:rPr lang="en-US" dirty="0"/>
              <a:t> de </a:t>
            </a:r>
            <a:r>
              <a:rPr lang="en-US" dirty="0" err="1"/>
              <a:t>negocio</a:t>
            </a:r>
            <a:r>
              <a:rPr lang="en-US" dirty="0"/>
              <a:t> custom.</a:t>
            </a:r>
          </a:p>
          <a:p>
            <a:endParaRPr lang="en-US" dirty="0"/>
          </a:p>
          <a:p>
            <a:r>
              <a:rPr lang="en-US" dirty="0"/>
              <a:t>Link: https://learn.microsoft.com/en-us/azure/active-directory-b2c/api-connectors-overview?pivots=b2c-user-flow</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30</a:t>
            </a:fld>
            <a:endParaRPr lang="en-US"/>
          </a:p>
        </p:txBody>
      </p:sp>
    </p:spTree>
    <p:extLst>
      <p:ext uri="{BB962C8B-B14F-4D97-AF65-F5344CB8AC3E}">
        <p14:creationId xmlns:p14="http://schemas.microsoft.com/office/powerpoint/2010/main" val="863969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171717"/>
                </a:solidFill>
                <a:latin typeface="Segoe UI" panose="020B0502040204020203" pitchFamily="34" charset="0"/>
              </a:rPr>
              <a:t>Donde</a:t>
            </a:r>
            <a:r>
              <a:rPr lang="en-US" dirty="0">
                <a:solidFill>
                  <a:srgbClr val="171717"/>
                </a:solidFill>
                <a:latin typeface="Segoe UI" panose="020B0502040204020203" pitchFamily="34" charset="0"/>
              </a:rPr>
              <a:t> se </a:t>
            </a:r>
            <a:r>
              <a:rPr lang="en-US" dirty="0" err="1">
                <a:solidFill>
                  <a:srgbClr val="171717"/>
                </a:solidFill>
                <a:latin typeface="Segoe UI" panose="020B0502040204020203" pitchFamily="34" charset="0"/>
              </a:rPr>
              <a:t>ubican</a:t>
            </a:r>
            <a:r>
              <a:rPr lang="en-US" dirty="0">
                <a:solidFill>
                  <a:srgbClr val="171717"/>
                </a:solidFill>
                <a:latin typeface="Segoe UI" panose="020B0502040204020203" pitchFamily="34" charset="0"/>
              </a:rPr>
              <a:t> </a:t>
            </a:r>
            <a:r>
              <a:rPr lang="en-US" dirty="0" err="1">
                <a:solidFill>
                  <a:srgbClr val="171717"/>
                </a:solidFill>
                <a:latin typeface="Segoe UI" panose="020B0502040204020203" pitchFamily="34" charset="0"/>
              </a:rPr>
              <a:t>estos</a:t>
            </a:r>
            <a:r>
              <a:rPr lang="en-US" dirty="0">
                <a:solidFill>
                  <a:srgbClr val="171717"/>
                </a:solidFill>
                <a:latin typeface="Segoe UI" panose="020B0502040204020203" pitchFamily="34" charset="0"/>
              </a:rPr>
              <a:t> API Connectors </a:t>
            </a:r>
            <a:r>
              <a:rPr lang="en-US" dirty="0" err="1">
                <a:solidFill>
                  <a:srgbClr val="171717"/>
                </a:solidFill>
                <a:latin typeface="Segoe UI" panose="020B0502040204020203" pitchFamily="34" charset="0"/>
              </a:rPr>
              <a:t>explicar</a:t>
            </a:r>
            <a:r>
              <a:rPr lang="en-US" dirty="0">
                <a:solidFill>
                  <a:srgbClr val="171717"/>
                </a:solidFill>
                <a:latin typeface="Segoe UI" panose="020B0502040204020203" pitchFamily="34" charset="0"/>
              </a:rPr>
              <a:t> con imagen (draw.io).</a:t>
            </a:r>
            <a:endParaRPr lang="en-E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31</a:t>
            </a:fld>
            <a:endParaRPr lang="en-US"/>
          </a:p>
        </p:txBody>
      </p:sp>
    </p:spTree>
    <p:extLst>
      <p:ext uri="{BB962C8B-B14F-4D97-AF65-F5344CB8AC3E}">
        <p14:creationId xmlns:p14="http://schemas.microsoft.com/office/powerpoint/2010/main" val="4007713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Creamos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una</a:t>
            </a:r>
            <a:r>
              <a:rPr lang="en-US" b="0" i="0" dirty="0">
                <a:solidFill>
                  <a:srgbClr val="28292A"/>
                </a:solidFill>
                <a:effectLst/>
                <a:latin typeface="Open Sans" panose="020B0604020202020204" pitchFamily="34" charset="0"/>
              </a:rPr>
              <a:t> API connector de </a:t>
            </a:r>
            <a:r>
              <a:rPr lang="en-US" b="0" i="0" dirty="0" err="1">
                <a:solidFill>
                  <a:srgbClr val="28292A"/>
                </a:solidFill>
                <a:effectLst/>
                <a:latin typeface="Open Sans" panose="020B0604020202020204" pitchFamily="34" charset="0"/>
              </a:rPr>
              <a:t>ejemplo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haciendo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uso</a:t>
            </a:r>
            <a:r>
              <a:rPr lang="en-US" b="0" i="0" dirty="0">
                <a:solidFill>
                  <a:srgbClr val="28292A"/>
                </a:solidFill>
                <a:effectLst/>
                <a:latin typeface="Open Sans" panose="020B0604020202020204" pitchFamily="34" charset="0"/>
              </a:rPr>
              <a:t> del </a:t>
            </a:r>
            <a:r>
              <a:rPr lang="en-US" b="0" i="0" dirty="0" err="1">
                <a:solidFill>
                  <a:srgbClr val="28292A"/>
                </a:solidFill>
                <a:effectLst/>
                <a:latin typeface="Open Sans" panose="020B0604020202020204" pitchFamily="34" charset="0"/>
              </a:rPr>
              <a:t>ejemplo</a:t>
            </a:r>
            <a:r>
              <a:rPr lang="en-US" b="0" i="0" dirty="0">
                <a:solidFill>
                  <a:srgbClr val="28292A"/>
                </a:solidFill>
                <a:effectLst/>
                <a:latin typeface="Open Sans" panose="020B0604020202020204" pitchFamily="34" charset="0"/>
              </a:rPr>
              <a:t> “https://github.com/Azure-Samples/active-directory-b2c-node-sign-up-user-flow-captcha”</a:t>
            </a:r>
          </a:p>
          <a:p>
            <a:r>
              <a:rPr lang="en-US" b="0" i="0" dirty="0">
                <a:solidFill>
                  <a:srgbClr val="28292A"/>
                </a:solidFill>
                <a:effectLst/>
                <a:latin typeface="Open Sans" panose="020B0604020202020204" pitchFamily="34" charset="0"/>
              </a:rPr>
              <a:t>Para </a:t>
            </a:r>
            <a:r>
              <a:rPr lang="en-US" b="0" i="0" dirty="0" err="1">
                <a:solidFill>
                  <a:srgbClr val="28292A"/>
                </a:solidFill>
                <a:effectLst/>
                <a:latin typeface="Open Sans" panose="020B0604020202020204" pitchFamily="34" charset="0"/>
              </a:rPr>
              <a:t>ello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vamos</a:t>
            </a:r>
            <a:r>
              <a:rPr lang="en-US" b="0" i="0" dirty="0">
                <a:solidFill>
                  <a:srgbClr val="28292A"/>
                </a:solidFill>
                <a:effectLst/>
                <a:latin typeface="Open Sans" panose="020B0604020202020204" pitchFamily="34" charset="0"/>
              </a:rPr>
              <a:t> a usar </a:t>
            </a:r>
            <a:r>
              <a:rPr lang="en-US" b="0" i="0" dirty="0" err="1">
                <a:solidFill>
                  <a:srgbClr val="28292A"/>
                </a:solidFill>
                <a:effectLst/>
                <a:latin typeface="Open Sans" panose="020B0604020202020204" pitchFamily="34" charset="0"/>
              </a:rPr>
              <a:t>los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datos</a:t>
            </a:r>
            <a:r>
              <a:rPr lang="en-US" b="0" i="0" dirty="0">
                <a:solidFill>
                  <a:srgbClr val="28292A"/>
                </a:solidFill>
                <a:effectLst/>
                <a:latin typeface="Open Sans" panose="020B0604020202020204" pitchFamily="34" charset="0"/>
              </a:rPr>
              <a:t> de reCAPTCHA:</a:t>
            </a:r>
          </a:p>
          <a:p>
            <a:pPr marL="171450" indent="-171450">
              <a:buFontTx/>
              <a:buChar char="-"/>
            </a:pPr>
            <a:r>
              <a:rPr lang="en-US" b="0" i="0" dirty="0">
                <a:solidFill>
                  <a:srgbClr val="28292A"/>
                </a:solidFill>
                <a:effectLst/>
                <a:latin typeface="Open Sans" panose="020B0604020202020204" pitchFamily="34" charset="0"/>
              </a:rPr>
              <a:t>Key: 6LdhuGUjAAAAAM4vkK5GvqdhWJYyaP9O3OQTWsNd</a:t>
            </a:r>
          </a:p>
          <a:p>
            <a:pPr marL="0" indent="0">
              <a:buFontTx/>
              <a:buNone/>
            </a:pPr>
            <a:r>
              <a:rPr lang="en-US" b="0" i="0" dirty="0">
                <a:solidFill>
                  <a:srgbClr val="28292A"/>
                </a:solidFill>
                <a:effectLst/>
                <a:latin typeface="Open Sans" panose="020B0604020202020204" pitchFamily="34" charset="0"/>
              </a:rPr>
              <a:t>- Secret: 6LdhuGUjAAAAAOCbzn4T2qWPZSWr4u-AwHVYhxfd</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Fallback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t>
            </a:r>
            <a:r>
              <a:rPr lang="en-US" sz="1800" dirty="0">
                <a:solidFill>
                  <a:srgbClr val="A31515"/>
                </a:solidFill>
                <a:latin typeface="Cascadia Mono" panose="020B0609020000020004" pitchFamily="49" charset="0"/>
              </a:rPr>
              <a:t>supersecureauth.onmicrosoft.com, </a:t>
            </a:r>
            <a:r>
              <a:rPr lang="en-US" sz="1800" dirty="0" err="1">
                <a:solidFill>
                  <a:srgbClr val="A31515"/>
                </a:solidFill>
                <a:latin typeface="Cascadia Mono" panose="020B0609020000020004" pitchFamily="49" charset="0"/>
              </a:rPr>
              <a:t>flujo</a:t>
            </a:r>
            <a:r>
              <a:rPr lang="en-US" sz="1800" dirty="0">
                <a:solidFill>
                  <a:srgbClr val="A31515"/>
                </a:solidFill>
                <a:latin typeface="Cascadia Mono" panose="020B0609020000020004" pitchFamily="49" charset="0"/>
              </a:rPr>
              <a:t> B2C_1_SimpleSignupSigninWithCaptcha.</a:t>
            </a:r>
            <a:endParaRPr lang="en-US" b="0" i="0" dirty="0">
              <a:solidFill>
                <a:srgbClr val="28292A"/>
              </a:solidFill>
              <a:effectLst/>
              <a:latin typeface="Open Sans" panose="020B0604020202020204" pitchFamily="34" charset="0"/>
            </a:endParaRPr>
          </a:p>
        </p:txBody>
      </p:sp>
      <p:sp>
        <p:nvSpPr>
          <p:cNvPr id="4" name="Marcador de número de diapositiva 3"/>
          <p:cNvSpPr>
            <a:spLocks noGrp="1"/>
          </p:cNvSpPr>
          <p:nvPr>
            <p:ph type="sldNum" sz="quarter" idx="5"/>
          </p:nvPr>
        </p:nvSpPr>
        <p:spPr/>
        <p:txBody>
          <a:bodyPr/>
          <a:lstStyle/>
          <a:p>
            <a:fld id="{994D130B-EB20-45B1-AD9D-F77A2FB9C89F}" type="slidenum">
              <a:rPr lang="en-US" smtClean="0"/>
              <a:t>32</a:t>
            </a:fld>
            <a:endParaRPr lang="en-US"/>
          </a:p>
        </p:txBody>
      </p:sp>
    </p:spTree>
    <p:extLst>
      <p:ext uri="{BB962C8B-B14F-4D97-AF65-F5344CB8AC3E}">
        <p14:creationId xmlns:p14="http://schemas.microsoft.com/office/powerpoint/2010/main" val="2112567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508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35</a:t>
            </a:fld>
            <a:endParaRPr lang="en-US"/>
          </a:p>
        </p:txBody>
      </p:sp>
    </p:spTree>
    <p:extLst>
      <p:ext uri="{BB962C8B-B14F-4D97-AF65-F5344CB8AC3E}">
        <p14:creationId xmlns:p14="http://schemas.microsoft.com/office/powerpoint/2010/main" val="13461675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36</a:t>
            </a:fld>
            <a:endParaRPr lang="en-US"/>
          </a:p>
        </p:txBody>
      </p:sp>
    </p:spTree>
    <p:extLst>
      <p:ext uri="{BB962C8B-B14F-4D97-AF65-F5344CB8AC3E}">
        <p14:creationId xmlns:p14="http://schemas.microsoft.com/office/powerpoint/2010/main" val="8549698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Link documentación </a:t>
            </a:r>
            <a:r>
              <a:rPr lang="en-US" dirty="0">
                <a:hlinkClick r:id="rId3"/>
              </a:rPr>
              <a:t>Tutorial - Create an Azure Active Directory B2C tenant | Microsoft Learn</a:t>
            </a:r>
            <a:endParaRPr lang="en-US" dirty="0"/>
          </a:p>
          <a:p>
            <a:endParaRPr lang="en-US" b="0" i="0" dirty="0">
              <a:effectLst/>
              <a:latin typeface="docons"/>
            </a:endParaRPr>
          </a:p>
          <a:p>
            <a:pPr algn="l"/>
            <a:br>
              <a:rPr lang="en-US" b="1" i="0" dirty="0">
                <a:solidFill>
                  <a:srgbClr val="171717"/>
                </a:solidFill>
                <a:effectLst/>
                <a:latin typeface="Segoe UI" panose="020B0502040204020203" pitchFamily="34" charset="0"/>
              </a:rPr>
            </a:br>
            <a:r>
              <a:rPr lang="en-US" b="1" i="0" dirty="0">
                <a:solidFill>
                  <a:srgbClr val="171717"/>
                </a:solidFill>
                <a:effectLst/>
                <a:latin typeface="Segoe UI" panose="020B0502040204020203" pitchFamily="34" charset="0"/>
              </a:rPr>
              <a:t>Prerequisites</a:t>
            </a:r>
          </a:p>
          <a:p>
            <a:pPr algn="l">
              <a:buFont typeface="Arial" panose="020B0604020202020204" pitchFamily="34" charset="0"/>
              <a:buChar char="•"/>
            </a:pPr>
            <a:r>
              <a:rPr lang="en-US" b="0" i="0" dirty="0">
                <a:solidFill>
                  <a:srgbClr val="171717"/>
                </a:solidFill>
                <a:effectLst/>
                <a:latin typeface="Segoe UI" panose="020B0502040204020203" pitchFamily="34" charset="0"/>
              </a:rPr>
              <a:t>An Azure subscription. If you don't have one, create a </a:t>
            </a:r>
            <a:r>
              <a:rPr lang="en-US" b="0" i="0" u="none" strike="noStrike" dirty="0">
                <a:solidFill>
                  <a:srgbClr val="171717"/>
                </a:solidFill>
                <a:effectLst/>
                <a:latin typeface="Segoe UI" panose="020B0502040204020203" pitchFamily="34" charset="0"/>
                <a:hlinkClick r:id="rId4"/>
              </a:rPr>
              <a:t>free account</a:t>
            </a:r>
            <a:r>
              <a:rPr lang="en-US" b="0" i="0" dirty="0">
                <a:solidFill>
                  <a:srgbClr val="171717"/>
                </a:solidFill>
                <a:effectLst/>
                <a:latin typeface="Segoe UI" panose="020B0502040204020203" pitchFamily="34" charset="0"/>
              </a:rPr>
              <a:t> before you begin.</a:t>
            </a:r>
          </a:p>
          <a:p>
            <a:pPr algn="l">
              <a:buFont typeface="Arial" panose="020B0604020202020204" pitchFamily="34" charset="0"/>
              <a:buChar char="•"/>
            </a:pPr>
            <a:r>
              <a:rPr lang="en-US" b="0" i="0" dirty="0">
                <a:solidFill>
                  <a:srgbClr val="171717"/>
                </a:solidFill>
                <a:effectLst/>
                <a:latin typeface="Segoe UI" panose="020B0502040204020203" pitchFamily="34" charset="0"/>
              </a:rPr>
              <a:t>An Azure account that's been assigned at least the </a:t>
            </a:r>
            <a:r>
              <a:rPr lang="en-US" b="0" i="0" u="none" strike="noStrike" dirty="0">
                <a:solidFill>
                  <a:srgbClr val="171717"/>
                </a:solidFill>
                <a:effectLst/>
                <a:latin typeface="Segoe UI" panose="020B0502040204020203" pitchFamily="34" charset="0"/>
                <a:hlinkClick r:id="rId5"/>
              </a:rPr>
              <a:t>Contributor</a:t>
            </a:r>
            <a:r>
              <a:rPr lang="en-US" b="0" i="0" dirty="0">
                <a:solidFill>
                  <a:srgbClr val="171717"/>
                </a:solidFill>
                <a:effectLst/>
                <a:latin typeface="Segoe UI" panose="020B0502040204020203" pitchFamily="34" charset="0"/>
              </a:rPr>
              <a:t> role within the subscription or a resource group within the subscription is required.</a:t>
            </a:r>
            <a:endParaRPr lang="en-US" b="0" i="0" dirty="0">
              <a:effectLst/>
              <a:latin typeface="docons"/>
            </a:endParaRPr>
          </a:p>
          <a:p>
            <a:endParaRPr lang="en-US" b="0" i="0" dirty="0">
              <a:effectLst/>
              <a:latin typeface="docons"/>
            </a:endParaRPr>
          </a:p>
          <a:p>
            <a:r>
              <a:rPr lang="en-US" b="0" i="0" dirty="0">
                <a:effectLst/>
                <a:latin typeface="docons"/>
              </a:rPr>
              <a:t>Note</a:t>
            </a:r>
          </a:p>
          <a:p>
            <a:pPr algn="l"/>
            <a:r>
              <a:rPr lang="en-US" b="0" i="0" dirty="0">
                <a:solidFill>
                  <a:srgbClr val="171717"/>
                </a:solidFill>
                <a:effectLst/>
                <a:latin typeface="Segoe UI" panose="020B0502040204020203" pitchFamily="34" charset="0"/>
              </a:rPr>
              <a:t>You can create up to 20 tenants per subscription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can link multiple Azure AD B2C tenants to a single Azure subscription for billing purposes. To link a tenant, you must be an admin in the Azure AD B2C tenant and be assigned at least a Contributor role within the Azure subscription. See </a:t>
            </a:r>
            <a:r>
              <a:rPr lang="en-US" b="0" i="0" u="none" strike="noStrike" dirty="0">
                <a:effectLst/>
                <a:latin typeface="Segoe UI" panose="020B0502040204020203" pitchFamily="34" charset="0"/>
                <a:hlinkClick r:id="rId6"/>
              </a:rPr>
              <a:t>Link an Azure AD B2C tenant to a subscription</a:t>
            </a:r>
            <a:r>
              <a:rPr lang="en-U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37</a:t>
            </a:fld>
            <a:endParaRPr lang="en-US"/>
          </a:p>
        </p:txBody>
      </p:sp>
    </p:spTree>
    <p:extLst>
      <p:ext uri="{BB962C8B-B14F-4D97-AF65-F5344CB8AC3E}">
        <p14:creationId xmlns:p14="http://schemas.microsoft.com/office/powerpoint/2010/main" val="15824649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Documentation Applications. </a:t>
            </a:r>
            <a:r>
              <a:rPr lang="en-US" dirty="0">
                <a:hlinkClick r:id="rId3"/>
              </a:rPr>
              <a:t>Application types supported by Azure AD B2C - Azure AD B2C | Microsoft Learn</a:t>
            </a:r>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In a web application, each execution of a </a:t>
            </a:r>
            <a:r>
              <a:rPr lang="en-US" b="0" i="0" u="none" strike="noStrike" dirty="0">
                <a:solidFill>
                  <a:srgbClr val="171717"/>
                </a:solidFill>
                <a:effectLst/>
                <a:latin typeface="Segoe UI" panose="020B0502040204020203" pitchFamily="34" charset="0"/>
                <a:hlinkClick r:id="rId4"/>
              </a:rPr>
              <a:t>policy</a:t>
            </a:r>
            <a:r>
              <a:rPr lang="en-US" b="0" i="0" dirty="0">
                <a:solidFill>
                  <a:srgbClr val="171717"/>
                </a:solidFill>
                <a:effectLst/>
                <a:latin typeface="Segoe UI" panose="020B0502040204020203" pitchFamily="34" charset="0"/>
              </a:rPr>
              <a:t> takes these high-level steps:</a:t>
            </a:r>
          </a:p>
          <a:p>
            <a:pPr algn="l"/>
            <a:endParaRPr lang="en-US" b="0" i="0" dirty="0">
              <a:solidFill>
                <a:srgbClr val="171717"/>
              </a:solidFill>
              <a:effectLst/>
              <a:latin typeface="Segoe UI" panose="020B0502040204020203" pitchFamily="34" charset="0"/>
            </a:endParaRPr>
          </a:p>
          <a:p>
            <a:pPr algn="l">
              <a:buFont typeface="+mj-lt"/>
              <a:buAutoNum type="arabicPeriod"/>
            </a:pPr>
            <a:r>
              <a:rPr lang="en-US" b="0" i="0" dirty="0">
                <a:solidFill>
                  <a:srgbClr val="171717"/>
                </a:solidFill>
                <a:effectLst/>
                <a:latin typeface="Segoe UI" panose="020B0502040204020203" pitchFamily="34" charset="0"/>
              </a:rPr>
              <a:t>The user browses to the web application.</a:t>
            </a:r>
          </a:p>
          <a:p>
            <a:pPr algn="l">
              <a:buFont typeface="+mj-lt"/>
              <a:buAutoNum type="arabicPeriod"/>
            </a:pPr>
            <a:r>
              <a:rPr lang="en-US" b="0" i="0" dirty="0">
                <a:solidFill>
                  <a:srgbClr val="171717"/>
                </a:solidFill>
                <a:effectLst/>
                <a:latin typeface="Segoe UI" panose="020B0502040204020203" pitchFamily="34" charset="0"/>
              </a:rPr>
              <a:t>The web application redirects the user to Azure AD B2C indicating the policy to execute.</a:t>
            </a:r>
          </a:p>
          <a:p>
            <a:pPr algn="l">
              <a:buFont typeface="+mj-lt"/>
              <a:buAutoNum type="arabicPeriod"/>
            </a:pPr>
            <a:r>
              <a:rPr lang="en-US" b="0" i="0" dirty="0">
                <a:solidFill>
                  <a:srgbClr val="171717"/>
                </a:solidFill>
                <a:effectLst/>
                <a:latin typeface="Segoe UI" panose="020B0502040204020203" pitchFamily="34" charset="0"/>
              </a:rPr>
              <a:t>The user completes policy.</a:t>
            </a:r>
          </a:p>
          <a:p>
            <a:pPr algn="l">
              <a:buFont typeface="+mj-lt"/>
              <a:buAutoNum type="arabicPeriod"/>
            </a:pPr>
            <a:r>
              <a:rPr lang="en-US" b="0" i="0" dirty="0">
                <a:solidFill>
                  <a:srgbClr val="171717"/>
                </a:solidFill>
                <a:effectLst/>
                <a:latin typeface="Segoe UI" panose="020B0502040204020203" pitchFamily="34" charset="0"/>
              </a:rPr>
              <a:t>Azure AD B2C returns an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to the browser.</a:t>
            </a:r>
          </a:p>
          <a:p>
            <a:pPr algn="l">
              <a:buFont typeface="+mj-lt"/>
              <a:buAutoNum type="arabicPeriod"/>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is posted to the redirect URI.</a:t>
            </a:r>
          </a:p>
          <a:p>
            <a:pPr algn="l">
              <a:buFont typeface="+mj-lt"/>
              <a:buAutoNum type="arabicPeriod"/>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is validated and a session cookie is set.</a:t>
            </a:r>
          </a:p>
          <a:p>
            <a:pPr algn="l">
              <a:buFont typeface="+mj-lt"/>
              <a:buAutoNum type="arabicPeriod"/>
            </a:pPr>
            <a:r>
              <a:rPr lang="en-US" b="0" i="0" dirty="0">
                <a:solidFill>
                  <a:srgbClr val="171717"/>
                </a:solidFill>
                <a:effectLst/>
                <a:latin typeface="Segoe UI" panose="020B0502040204020203" pitchFamily="34" charset="0"/>
              </a:rPr>
              <a:t>A secure page is returned to the user.</a:t>
            </a:r>
          </a:p>
          <a:p>
            <a:pPr algn="l">
              <a:buFont typeface="+mj-lt"/>
              <a:buAutoNum type="arabicPeriod"/>
            </a:pPr>
            <a:endParaRPr lang="en-US" b="0" i="0" dirty="0">
              <a:solidFill>
                <a:srgbClr val="171717"/>
              </a:solidFill>
              <a:effectLst/>
              <a:latin typeface="Segoe UI" panose="020B0502040204020203" pitchFamily="34" charset="0"/>
            </a:endParaRPr>
          </a:p>
          <a:p>
            <a:pPr algn="l">
              <a:buFont typeface="+mj-lt"/>
              <a:buNone/>
            </a:pPr>
            <a:r>
              <a:rPr lang="en-US" b="0" i="0" dirty="0">
                <a:solidFill>
                  <a:srgbClr val="171717"/>
                </a:solidFill>
                <a:effectLst/>
                <a:latin typeface="Segoe UI" panose="020B0502040204020203" pitchFamily="34" charset="0"/>
              </a:rPr>
              <a:t>Types: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Single-page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Authorization code flow (with PKCE)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Implicit grant flow</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Web APIs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Mobile and native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Daemons/server-side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1" i="0" dirty="0">
              <a:solidFill>
                <a:srgbClr val="171717"/>
              </a:solidFill>
              <a:effectLst/>
              <a:latin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38</a:t>
            </a:fld>
            <a:endParaRPr lang="en-US"/>
          </a:p>
        </p:txBody>
      </p:sp>
    </p:spTree>
    <p:extLst>
      <p:ext uri="{BB962C8B-B14F-4D97-AF65-F5344CB8AC3E}">
        <p14:creationId xmlns:p14="http://schemas.microsoft.com/office/powerpoint/2010/main" val="30691276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(b2ciefsetupapp.azurewebsites.net)</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39</a:t>
            </a:fld>
            <a:endParaRPr lang="en-US"/>
          </a:p>
        </p:txBody>
      </p:sp>
    </p:spTree>
    <p:extLst>
      <p:ext uri="{BB962C8B-B14F-4D97-AF65-F5344CB8AC3E}">
        <p14:creationId xmlns:p14="http://schemas.microsoft.com/office/powerpoint/2010/main" val="4252848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Tutorial: Register a web application in Azure Active Directory B2C - Azure AD B2C | Microsoft Learn</a:t>
            </a:r>
            <a:endParaRPr lang="en-US" dirty="0"/>
          </a:p>
          <a:p>
            <a:endParaRPr lang="en-US" dirty="0"/>
          </a:p>
          <a:p>
            <a:r>
              <a:rPr lang="en-US" dirty="0" err="1"/>
              <a:t>Ejercicio</a:t>
            </a:r>
            <a:r>
              <a:rPr lang="en-US" dirty="0"/>
              <a:t> 1.</a:t>
            </a:r>
          </a:p>
          <a:p>
            <a:endParaRPr lang="en-US" dirty="0"/>
          </a:p>
          <a:p>
            <a:r>
              <a:rPr lang="en-US" dirty="0"/>
              <a:t>Registrar </a:t>
            </a:r>
            <a:r>
              <a:rPr lang="en-US" dirty="0" err="1"/>
              <a:t>una</a:t>
            </a:r>
            <a:r>
              <a:rPr lang="en-US" dirty="0"/>
              <a:t> web application</a:t>
            </a:r>
          </a:p>
          <a:p>
            <a:r>
              <a:rPr lang="en-US" dirty="0"/>
              <a:t>Search for Policy Keys</a:t>
            </a:r>
          </a:p>
          <a:p>
            <a:r>
              <a:rPr lang="en-US" dirty="0"/>
              <a:t>Search for Identity Experience Framework and validate (miss grant consent)</a:t>
            </a:r>
          </a:p>
          <a:p>
            <a:r>
              <a:rPr lang="en-US" dirty="0"/>
              <a:t>Download policies from repo</a:t>
            </a:r>
          </a:p>
          <a:p>
            <a:r>
              <a:rPr lang="en-US" dirty="0"/>
              <a:t>Change application identifiers</a:t>
            </a:r>
          </a:p>
          <a:p>
            <a:r>
              <a:rPr lang="en-US" dirty="0"/>
              <a:t>Change policies references by _</a:t>
            </a:r>
            <a:r>
              <a:rPr lang="en-US" dirty="0" err="1"/>
              <a:t>iniciales</a:t>
            </a:r>
            <a:endParaRPr lang="en-US" dirty="0"/>
          </a:p>
          <a:p>
            <a:r>
              <a:rPr lang="en-US" dirty="0"/>
              <a:t>Upload + Test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40</a:t>
            </a:fld>
            <a:endParaRPr lang="en-US"/>
          </a:p>
        </p:txBody>
      </p:sp>
    </p:spTree>
    <p:extLst>
      <p:ext uri="{BB962C8B-B14F-4D97-AF65-F5344CB8AC3E}">
        <p14:creationId xmlns:p14="http://schemas.microsoft.com/office/powerpoint/2010/main" val="3612985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Explicar</a:t>
            </a:r>
            <a:r>
              <a:rPr lang="en-GB" dirty="0"/>
              <a:t> </a:t>
            </a:r>
            <a:r>
              <a:rPr lang="en-GB" dirty="0" err="1"/>
              <a:t>principales</a:t>
            </a:r>
            <a:r>
              <a:rPr lang="en-GB" dirty="0"/>
              <a:t> </a:t>
            </a:r>
            <a:r>
              <a:rPr lang="en-GB" dirty="0" err="1"/>
              <a:t>diferencias</a:t>
            </a:r>
            <a:r>
              <a:rPr lang="en-GB" dirty="0"/>
              <a:t> entre AD y AD B2C.</a:t>
            </a:r>
          </a:p>
        </p:txBody>
      </p:sp>
      <p:sp>
        <p:nvSpPr>
          <p:cNvPr id="4" name="Slide Number Placeholder 3"/>
          <p:cNvSpPr>
            <a:spLocks noGrp="1"/>
          </p:cNvSpPr>
          <p:nvPr>
            <p:ph type="sldNum" sz="quarter" idx="5"/>
          </p:nvPr>
        </p:nvSpPr>
        <p:spPr/>
        <p:txBody>
          <a:bodyPr/>
          <a:lstStyle/>
          <a:p>
            <a:fld id="{994D130B-EB20-45B1-AD9D-F77A2FB9C89F}" type="slidenum">
              <a:rPr lang="en-US" smtClean="0"/>
              <a:t>4</a:t>
            </a:fld>
            <a:endParaRPr lang="en-US"/>
          </a:p>
        </p:txBody>
      </p:sp>
    </p:spTree>
    <p:extLst>
      <p:ext uri="{BB962C8B-B14F-4D97-AF65-F5344CB8AC3E}">
        <p14:creationId xmlns:p14="http://schemas.microsoft.com/office/powerpoint/2010/main" val="4116713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163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1166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 custom policy </a:t>
            </a:r>
            <a:r>
              <a:rPr lang="es-ES" b="0" i="0" dirty="0">
                <a:solidFill>
                  <a:srgbClr val="171717"/>
                </a:solidFill>
                <a:effectLst/>
                <a:latin typeface="Segoe UI" panose="020B0502040204020203" pitchFamily="34" charset="0"/>
              </a:rPr>
              <a:t>se representa como uno o más archivos con formato XML que se hacen referencia entre sí en una cadena jerárquica. Los elementos XML definen los elementos de la </a:t>
            </a:r>
            <a:r>
              <a:rPr lang="es-ES" b="0" i="0" dirty="0" err="1">
                <a:solidFill>
                  <a:srgbClr val="171717"/>
                </a:solidFill>
                <a:effectLst/>
                <a:latin typeface="Segoe UI" panose="020B0502040204020203" pitchFamily="34" charset="0"/>
              </a:rPr>
              <a:t>policy</a:t>
            </a:r>
            <a:r>
              <a:rPr lang="es-ES" b="0" i="0" dirty="0">
                <a:solidFill>
                  <a:srgbClr val="171717"/>
                </a:solidFill>
                <a:effectLst/>
                <a:latin typeface="Segoe UI" panose="020B0502040204020203" pitchFamily="34" charset="0"/>
              </a:rPr>
              <a:t>, como el </a:t>
            </a:r>
            <a:r>
              <a:rPr lang="en-US" b="0" i="0" dirty="0">
                <a:solidFill>
                  <a:srgbClr val="171717"/>
                </a:solidFill>
                <a:effectLst/>
                <a:latin typeface="Segoe UI" panose="020B0502040204020203" pitchFamily="34" charset="0"/>
              </a:rPr>
              <a:t>claims schema, claims transformations, content definitions, claims providers, technical profiles, user journey, and orchestration steps</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Cada política se define con 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de nivel superior de un archivo de </a:t>
            </a:r>
            <a:r>
              <a:rPr lang="es-ES" b="0" i="0" dirty="0" err="1">
                <a:solidFill>
                  <a:srgbClr val="171717"/>
                </a:solidFill>
                <a:effectLst/>
                <a:latin typeface="Segoe UI" panose="020B0502040204020203" pitchFamily="34" charset="0"/>
              </a:rPr>
              <a:t>policy</a:t>
            </a:r>
            <a:r>
              <a:rPr lang="es-ES" b="0" i="0" dirty="0">
                <a:solidFill>
                  <a:srgbClr val="171717"/>
                </a:solidFill>
                <a:effectLst/>
                <a:latin typeface="Segoe UI" panose="020B0502040204020203" pitchFamily="34"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43</a:t>
            </a:fld>
            <a:endParaRPr lang="en-US"/>
          </a:p>
        </p:txBody>
      </p:sp>
    </p:spTree>
    <p:extLst>
      <p:ext uri="{BB962C8B-B14F-4D97-AF65-F5344CB8AC3E}">
        <p14:creationId xmlns:p14="http://schemas.microsoft.com/office/powerpoint/2010/main" val="6566510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44</a:t>
            </a:fld>
            <a:endParaRPr lang="en-US"/>
          </a:p>
        </p:txBody>
      </p:sp>
    </p:spTree>
    <p:extLst>
      <p:ext uri="{BB962C8B-B14F-4D97-AF65-F5344CB8AC3E}">
        <p14:creationId xmlns:p14="http://schemas.microsoft.com/office/powerpoint/2010/main" val="34664517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elementos siguientes: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45</a:t>
            </a:fld>
            <a:endParaRPr lang="en-US"/>
          </a:p>
        </p:txBody>
      </p:sp>
    </p:spTree>
    <p:extLst>
      <p:ext uri="{BB962C8B-B14F-4D97-AF65-F5344CB8AC3E}">
        <p14:creationId xmlns:p14="http://schemas.microsoft.com/office/powerpoint/2010/main" val="1546633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Para heredar una directiva de otra directiva, es necesario declarar un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dentro del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del archivo de directiva. El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es una referencia a la directiva de base en las que se basa esta directiva.</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5240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contiene los elementos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426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Mostrar Flujos Base</a:t>
            </a:r>
          </a:p>
          <a:p>
            <a:r>
              <a:rPr lang="es-ES" dirty="0"/>
              <a:t>Mostrar Cabeceras </a:t>
            </a:r>
            <a:r>
              <a:rPr lang="es-ES" dirty="0" err="1"/>
              <a:t>TrustFrameworkPolicy</a:t>
            </a:r>
            <a:endParaRPr lang="es-ES" dirty="0"/>
          </a:p>
          <a:p>
            <a:r>
              <a:rPr lang="es-ES" dirty="0"/>
              <a:t>Mostrar Registros </a:t>
            </a:r>
            <a:r>
              <a:rPr lang="es-ES" dirty="0" err="1"/>
              <a:t>Application</a:t>
            </a:r>
            <a:r>
              <a:rPr lang="es-ES" dirty="0"/>
              <a:t> </a:t>
            </a:r>
            <a:r>
              <a:rPr lang="es-ES" dirty="0" err="1"/>
              <a:t>Insight</a:t>
            </a:r>
            <a:r>
              <a:rPr lang="es-ES" dirty="0"/>
              <a:t> – </a:t>
            </a:r>
            <a:r>
              <a:rPr lang="es-ES" dirty="0" err="1"/>
              <a:t>DeploymentMode</a:t>
            </a:r>
            <a:r>
              <a:rPr lang="es-ES" dirty="0"/>
              <a:t>/</a:t>
            </a:r>
            <a:r>
              <a:rPr lang="en-US" b="0" i="0" dirty="0" err="1">
                <a:solidFill>
                  <a:srgbClr val="171717"/>
                </a:solidFill>
                <a:effectLst/>
                <a:latin typeface="Segoe UI" panose="020B0502040204020203" pitchFamily="34" charset="0"/>
              </a:rPr>
              <a:t>UserJourneyRecorderEndpoint</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Pendiente</a:t>
            </a:r>
            <a:r>
              <a:rPr lang="en-US" b="0" i="0" dirty="0">
                <a:solidFill>
                  <a:srgbClr val="171717"/>
                </a:solidFill>
                <a:effectLst/>
                <a:latin typeface="Segoe UI" panose="020B0502040204020203" pitchFamily="34" charset="0"/>
              </a:rPr>
              <a:t>: Folder in repo. </a:t>
            </a:r>
            <a:r>
              <a:rPr lang="en-US" b="0" i="0" dirty="0" err="1">
                <a:solidFill>
                  <a:srgbClr val="171717"/>
                </a:solidFill>
                <a:effectLst/>
                <a:latin typeface="Segoe UI" panose="020B0502040204020203" pitchFamily="34" charset="0"/>
              </a:rPr>
              <a:t>Políticas</a:t>
            </a:r>
            <a:r>
              <a:rPr lang="en-US" b="0" i="0" dirty="0">
                <a:solidFill>
                  <a:srgbClr val="171717"/>
                </a:solidFill>
                <a:effectLst/>
                <a:latin typeface="Segoe UI" panose="020B0502040204020203" pitchFamily="34" charset="0"/>
              </a:rPr>
              <a:t> base, con </a:t>
            </a:r>
            <a:r>
              <a:rPr lang="en-US" b="0" i="0" dirty="0" err="1">
                <a:solidFill>
                  <a:srgbClr val="171717"/>
                </a:solidFill>
                <a:effectLst/>
                <a:latin typeface="Segoe UI" panose="020B0502040204020203" pitchFamily="34" charset="0"/>
              </a:rPr>
              <a:t>cambio</a:t>
            </a:r>
            <a:r>
              <a:rPr lang="en-US" b="0" i="0" dirty="0">
                <a:solidFill>
                  <a:srgbClr val="171717"/>
                </a:solidFill>
                <a:effectLst/>
                <a:latin typeface="Segoe UI" panose="020B0502040204020203" pitchFamily="34" charset="0"/>
              </a:rPr>
              <a:t> de naming, con </a:t>
            </a:r>
            <a:r>
              <a:rPr lang="en-US" b="0" i="0" dirty="0" err="1">
                <a:solidFill>
                  <a:srgbClr val="171717"/>
                </a:solidFill>
                <a:effectLst/>
                <a:latin typeface="Segoe UI" panose="020B0502040204020203" pitchFamily="34" charset="0"/>
              </a:rPr>
              <a:t>integración</a:t>
            </a:r>
            <a:r>
              <a:rPr lang="en-US" b="0" i="0" dirty="0">
                <a:solidFill>
                  <a:srgbClr val="171717"/>
                </a:solidFill>
                <a:effectLst/>
                <a:latin typeface="Segoe UI" panose="020B0502040204020203" pitchFamily="34" charset="0"/>
              </a:rPr>
              <a:t> con AppInsights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49</a:t>
            </a:fld>
            <a:endParaRPr lang="en-US"/>
          </a:p>
        </p:txBody>
      </p:sp>
    </p:spTree>
    <p:extLst>
      <p:ext uri="{BB962C8B-B14F-4D97-AF65-F5344CB8AC3E}">
        <p14:creationId xmlns:p14="http://schemas.microsoft.com/office/powerpoint/2010/main" val="1619546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Bajarse el repo:</a:t>
            </a:r>
          </a:p>
          <a:p>
            <a:r>
              <a:rPr lang="es-ES" dirty="0"/>
              <a:t>Crear la estructura Base:</a:t>
            </a:r>
          </a:p>
          <a:p>
            <a:r>
              <a:rPr lang="es-ES" dirty="0"/>
              <a:t>Renombrar ficheros</a:t>
            </a:r>
          </a:p>
          <a:p>
            <a:r>
              <a:rPr lang="es-ES" dirty="0"/>
              <a:t>Renombrar referencias.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87945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904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dirty="0" err="1"/>
              <a:t>Personalización</a:t>
            </a:r>
            <a:r>
              <a:rPr lang="en-US" dirty="0"/>
              <a:t> </a:t>
            </a:r>
            <a:r>
              <a:rPr lang="en-US" dirty="0" err="1"/>
              <a:t>básica</a:t>
            </a:r>
            <a:r>
              <a:rPr lang="en-US" dirty="0"/>
              <a:t> </a:t>
            </a:r>
            <a:r>
              <a:rPr lang="en-US" dirty="0" err="1"/>
              <a:t>desde</a:t>
            </a:r>
            <a:r>
              <a:rPr lang="en-US" dirty="0"/>
              <a:t> </a:t>
            </a:r>
            <a:r>
              <a:rPr lang="en-US" dirty="0" err="1"/>
              <a:t>el</a:t>
            </a:r>
            <a:r>
              <a:rPr lang="en-US" dirty="0"/>
              <a:t> Azure Portal.</a:t>
            </a:r>
          </a:p>
          <a:p>
            <a:pPr marL="171450" indent="-171450">
              <a:buFontTx/>
              <a:buChar char="-"/>
            </a:pPr>
            <a:r>
              <a:rPr lang="en-US" dirty="0"/>
              <a:t>Podemos </a:t>
            </a:r>
            <a:r>
              <a:rPr lang="en-US" dirty="0" err="1"/>
              <a:t>personalizar</a:t>
            </a:r>
            <a:r>
              <a:rPr lang="en-US" dirty="0"/>
              <a:t> </a:t>
            </a:r>
            <a:r>
              <a:rPr lang="en-US" dirty="0" err="1"/>
              <a:t>todo</a:t>
            </a:r>
            <a:r>
              <a:rPr lang="en-US" dirty="0"/>
              <a:t> </a:t>
            </a:r>
            <a:r>
              <a:rPr lang="en-US" dirty="0" err="1"/>
              <a:t>el</a:t>
            </a:r>
            <a:r>
              <a:rPr lang="en-US" dirty="0"/>
              <a:t> user-journey con </a:t>
            </a:r>
            <a:r>
              <a:rPr lang="en-US" dirty="0" err="1"/>
              <a:t>nuestros</a:t>
            </a:r>
            <a:r>
              <a:rPr lang="en-US" dirty="0"/>
              <a:t> </a:t>
            </a:r>
            <a:r>
              <a:rPr lang="en-US" dirty="0" err="1"/>
              <a:t>propios</a:t>
            </a:r>
            <a:r>
              <a:rPr lang="en-US" dirty="0"/>
              <a:t> </a:t>
            </a:r>
            <a:r>
              <a:rPr lang="en-US" dirty="0" err="1"/>
              <a:t>ficheros</a:t>
            </a:r>
            <a:r>
              <a:rPr lang="en-US" dirty="0"/>
              <a:t> (</a:t>
            </a:r>
            <a:r>
              <a:rPr lang="en-US" dirty="0" err="1"/>
              <a:t>siguiendo</a:t>
            </a:r>
            <a:r>
              <a:rPr lang="en-US" dirty="0"/>
              <a:t> la </a:t>
            </a:r>
            <a:r>
              <a:rPr lang="en-US" dirty="0" err="1"/>
              <a:t>jerarquía</a:t>
            </a:r>
            <a:r>
              <a:rPr lang="en-US" dirty="0"/>
              <a:t> de </a:t>
            </a:r>
            <a:r>
              <a:rPr lang="en-US" dirty="0" err="1"/>
              <a:t>ficheros</a:t>
            </a:r>
            <a:r>
              <a:rPr lang="en-US" dirty="0"/>
              <a:t> que </a:t>
            </a:r>
            <a:r>
              <a:rPr lang="en-US" dirty="0" err="1"/>
              <a:t>nos</a:t>
            </a:r>
            <a:r>
              <a:rPr lang="en-US" dirty="0"/>
              <a:t> </a:t>
            </a:r>
            <a:r>
              <a:rPr lang="en-US" dirty="0" err="1"/>
              <a:t>marca</a:t>
            </a:r>
            <a:r>
              <a:rPr lang="en-US" dirty="0"/>
              <a:t> Microsoft).</a:t>
            </a:r>
          </a:p>
          <a:p>
            <a:pPr marL="628650" lvl="1" indent="-171450">
              <a:buFontTx/>
              <a:buChar char="-"/>
            </a:pPr>
            <a:r>
              <a:rPr lang="en-US" dirty="0" err="1"/>
              <a:t>Necesitaremos</a:t>
            </a:r>
            <a:r>
              <a:rPr lang="en-US" dirty="0"/>
              <a:t> </a:t>
            </a:r>
            <a:r>
              <a:rPr lang="en-US" dirty="0" err="1"/>
              <a:t>alojar</a:t>
            </a:r>
            <a:r>
              <a:rPr lang="en-US" dirty="0"/>
              <a:t> </a:t>
            </a:r>
            <a:r>
              <a:rPr lang="en-US" dirty="0" err="1"/>
              <a:t>todo</a:t>
            </a:r>
            <a:r>
              <a:rPr lang="en-US" dirty="0"/>
              <a:t> </a:t>
            </a:r>
            <a:r>
              <a:rPr lang="en-US" dirty="0" err="1"/>
              <a:t>esto</a:t>
            </a:r>
            <a:r>
              <a:rPr lang="en-US" dirty="0"/>
              <a:t> </a:t>
            </a:r>
            <a:r>
              <a:rPr lang="en-US" dirty="0" err="1"/>
              <a:t>en</a:t>
            </a:r>
            <a:r>
              <a:rPr lang="en-US" dirty="0"/>
              <a:t> </a:t>
            </a:r>
            <a:r>
              <a:rPr lang="en-US" dirty="0" err="1"/>
              <a:t>publicamente</a:t>
            </a:r>
            <a:r>
              <a:rPr lang="en-US" dirty="0"/>
              <a:t> y con </a:t>
            </a:r>
            <a:r>
              <a:rPr lang="en-US" dirty="0" err="1"/>
              <a:t>el</a:t>
            </a:r>
            <a:r>
              <a:rPr lang="en-US" dirty="0"/>
              <a:t> CORS </a:t>
            </a:r>
            <a:r>
              <a:rPr lang="en-US" dirty="0" err="1"/>
              <a:t>adecuado</a:t>
            </a:r>
            <a:r>
              <a:rPr lang="en-US" dirty="0"/>
              <a:t>.</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a:t>
            </a:fld>
            <a:endParaRPr lang="en-US"/>
          </a:p>
        </p:txBody>
      </p:sp>
    </p:spTree>
    <p:extLst>
      <p:ext uri="{BB962C8B-B14F-4D97-AF65-F5344CB8AC3E}">
        <p14:creationId xmlns:p14="http://schemas.microsoft.com/office/powerpoint/2010/main" val="41209216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ES" b="0" i="0" dirty="0" err="1">
                <a:solidFill>
                  <a:srgbClr val="171717"/>
                </a:solidFill>
                <a:effectLst/>
                <a:latin typeface="Segoe UI" panose="020B0502040204020203" pitchFamily="34" charset="0"/>
              </a:rPr>
              <a:t>InputValidation</a:t>
            </a:r>
            <a:r>
              <a:rPr lang="es-ES" b="0" i="0" dirty="0">
                <a:solidFill>
                  <a:srgbClr val="171717"/>
                </a:solidFill>
                <a:effectLst/>
                <a:latin typeface="Segoe UI" panose="020B0502040204020203" pitchFamily="34" charset="0"/>
              </a:rPr>
              <a:t>: este elemento le permite realizar agregaciones booleanas similares a </a:t>
            </a:r>
            <a:r>
              <a:rPr lang="es-ES" b="0" i="1" dirty="0">
                <a:solidFill>
                  <a:srgbClr val="171717"/>
                </a:solidFill>
                <a:effectLst/>
                <a:latin typeface="Segoe UI" panose="020B0502040204020203" pitchFamily="34" charset="0"/>
              </a:rPr>
              <a:t>and</a:t>
            </a:r>
            <a:r>
              <a:rPr lang="es-ES" b="0" i="0" dirty="0">
                <a:solidFill>
                  <a:srgbClr val="171717"/>
                </a:solidFill>
                <a:effectLst/>
                <a:latin typeface="Segoe UI" panose="020B0502040204020203" pitchFamily="34" charset="0"/>
              </a:rPr>
              <a:t> y </a:t>
            </a:r>
            <a:r>
              <a:rPr lang="es-ES" b="0" i="1" dirty="0" err="1">
                <a:solidFill>
                  <a:srgbClr val="171717"/>
                </a:solidFill>
                <a:effectLst/>
                <a:latin typeface="Segoe UI" panose="020B0502040204020203" pitchFamily="34" charset="0"/>
              </a:rPr>
              <a:t>or</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52</a:t>
            </a:fld>
            <a:endParaRPr lang="en-US"/>
          </a:p>
        </p:txBody>
      </p:sp>
    </p:spTree>
    <p:extLst>
      <p:ext uri="{BB962C8B-B14F-4D97-AF65-F5344CB8AC3E}">
        <p14:creationId xmlns:p14="http://schemas.microsoft.com/office/powerpoint/2010/main" val="3231323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define los tipos de notificación a los que se puede hacer referencia como parte de la directiva. El esquema de notificaciones es el lugar en el que se declaran las notificaciones. Una notificación puede ser el nombre, apellido, nombre para mostrar, número de teléfono y mucho más. El elemento </a:t>
            </a:r>
            <a:r>
              <a:rPr lang="es-ES" b="0"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contiene la lista de elementos </a:t>
            </a:r>
            <a:r>
              <a:rPr lang="es-ES" b="1"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El elemento </a:t>
            </a:r>
            <a:r>
              <a:rPr lang="es-ES" b="1"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contiene el atributo </a:t>
            </a:r>
            <a:r>
              <a:rPr lang="es-ES" b="1" i="0" dirty="0">
                <a:solidFill>
                  <a:srgbClr val="171717"/>
                </a:solidFill>
                <a:effectLst/>
                <a:latin typeface="Segoe UI" panose="020B0502040204020203" pitchFamily="34" charset="0"/>
              </a:rPr>
              <a:t>Id</a:t>
            </a:r>
            <a:r>
              <a:rPr lang="es-ES" b="0" i="0" dirty="0">
                <a:solidFill>
                  <a:srgbClr val="171717"/>
                </a:solidFill>
                <a:effectLst/>
                <a:latin typeface="Segoe UI" panose="020B0502040204020203" pitchFamily="34" charset="0"/>
              </a:rPr>
              <a:t>, que es el nombre de la notificación.</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1272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78597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hlinkClick r:id="rId3"/>
              </a:rPr>
              <a:t>ClaimsSchema</a:t>
            </a:r>
            <a:r>
              <a:rPr lang="en-US" dirty="0">
                <a:hlinkClick r:id="rId3"/>
              </a:rPr>
              <a:t>: Azure Active Directory B2C | Microsoft Learn</a:t>
            </a:r>
            <a:endParaRPr lang="es-ES" dirty="0">
              <a:effectLst/>
            </a:endParaRPr>
          </a:p>
          <a:p>
            <a:endParaRPr lang="es-ES" dirty="0">
              <a:effectLst/>
            </a:endParaRPr>
          </a:p>
          <a:p>
            <a:r>
              <a:rPr lang="es-ES" dirty="0" err="1">
                <a:effectLst/>
              </a:rPr>
              <a:t>booleanRepresenta</a:t>
            </a:r>
            <a:r>
              <a:rPr lang="es-ES" dirty="0">
                <a:effectLst/>
              </a:rPr>
              <a:t> </a:t>
            </a:r>
          </a:p>
          <a:p>
            <a:r>
              <a:rPr lang="es-ES" dirty="0">
                <a:effectLst/>
              </a:rPr>
              <a:t>Date</a:t>
            </a:r>
          </a:p>
          <a:p>
            <a:r>
              <a:rPr lang="es-ES" dirty="0" err="1">
                <a:effectLst/>
              </a:rPr>
              <a:t>Datetime</a:t>
            </a:r>
            <a:endParaRPr lang="es-ES" dirty="0">
              <a:effectLst/>
            </a:endParaRPr>
          </a:p>
          <a:p>
            <a:r>
              <a:rPr lang="es-ES" dirty="0" err="1">
                <a:effectLst/>
              </a:rPr>
              <a:t>Duration</a:t>
            </a:r>
            <a:endParaRPr lang="es-ES" dirty="0">
              <a:effectLst/>
            </a:endParaRPr>
          </a:p>
          <a:p>
            <a:r>
              <a:rPr lang="es-ES" dirty="0" err="1">
                <a:effectLst/>
              </a:rPr>
              <a:t>phoneNumber</a:t>
            </a:r>
            <a:endParaRPr lang="es-ES" dirty="0">
              <a:effectLst/>
            </a:endParaRPr>
          </a:p>
          <a:p>
            <a:r>
              <a:rPr lang="es-ES" dirty="0" err="1">
                <a:effectLst/>
              </a:rPr>
              <a:t>Int</a:t>
            </a:r>
            <a:endParaRPr lang="es-ES" dirty="0">
              <a:effectLst/>
            </a:endParaRPr>
          </a:p>
          <a:p>
            <a:r>
              <a:rPr lang="es-ES" dirty="0">
                <a:effectLst/>
              </a:rPr>
              <a:t>Long</a:t>
            </a:r>
          </a:p>
          <a:p>
            <a:r>
              <a:rPr lang="es-ES" dirty="0" err="1">
                <a:effectLst/>
              </a:rPr>
              <a:t>String</a:t>
            </a:r>
            <a:endParaRPr lang="es-ES" dirty="0">
              <a:effectLst/>
            </a:endParaRPr>
          </a:p>
          <a:p>
            <a:r>
              <a:rPr lang="es-ES" dirty="0" err="1">
                <a:effectLst/>
              </a:rPr>
              <a:t>stringCollection</a:t>
            </a:r>
            <a:endParaRPr lang="es-ES" dirty="0">
              <a:effectLst/>
            </a:endParaRPr>
          </a:p>
          <a:p>
            <a:r>
              <a:rPr lang="es-ES" dirty="0" err="1">
                <a:effectLst/>
              </a:rPr>
              <a:t>userIdentity</a:t>
            </a:r>
            <a:endParaRPr lang="es-ES" dirty="0">
              <a:effectLst/>
            </a:endParaRPr>
          </a:p>
          <a:p>
            <a:r>
              <a:rPr lang="es-ES" dirty="0" err="1">
                <a:effectLst/>
              </a:rPr>
              <a:t>UserIdentityCollection</a:t>
            </a:r>
            <a:endParaRPr lang="es-ES" dirty="0">
              <a:effectLst/>
            </a:endParaRPr>
          </a:p>
          <a:p>
            <a:endParaRPr lang="es-ES" dirty="0">
              <a:effectLst/>
            </a:endParaRPr>
          </a:p>
          <a:p>
            <a:r>
              <a:rPr lang="en-US" b="0" i="0" dirty="0">
                <a:solidFill>
                  <a:srgbClr val="A31515"/>
                </a:solidFill>
                <a:effectLst/>
                <a:latin typeface="SFMono-Regular"/>
              </a:rPr>
              <a:t>OAuth2</a:t>
            </a:r>
            <a:r>
              <a:rPr lang="es-ES" b="0" i="0" dirty="0">
                <a:solidFill>
                  <a:srgbClr val="A31515"/>
                </a:solidFill>
                <a:effectLst/>
                <a:latin typeface="SFMono-Regular"/>
              </a:rPr>
              <a:t>, </a:t>
            </a:r>
            <a:r>
              <a:rPr lang="en-US" b="0" i="0" dirty="0" err="1">
                <a:solidFill>
                  <a:srgbClr val="A31515"/>
                </a:solidFill>
                <a:effectLst/>
                <a:latin typeface="SFMono-Regular"/>
              </a:rPr>
              <a:t>OpenIdConnect</a:t>
            </a:r>
            <a:r>
              <a:rPr lang="es-ES" b="0" i="0" dirty="0">
                <a:solidFill>
                  <a:srgbClr val="A31515"/>
                </a:solidFill>
                <a:effectLst/>
                <a:latin typeface="SFMono-Regular"/>
              </a:rPr>
              <a:t>, </a:t>
            </a:r>
            <a:r>
              <a:rPr lang="en-US" b="0" i="0" dirty="0">
                <a:solidFill>
                  <a:srgbClr val="A31515"/>
                </a:solidFill>
                <a:effectLst/>
                <a:latin typeface="SFMono-Regular"/>
              </a:rPr>
              <a:t>SAML2</a:t>
            </a:r>
          </a:p>
          <a:p>
            <a:endParaRPr lang="en-US" b="0" i="0" dirty="0">
              <a:solidFill>
                <a:srgbClr val="A31515"/>
              </a:solidFill>
              <a:effectLst/>
              <a:latin typeface="SFMono-Regular"/>
            </a:endParaRPr>
          </a:p>
          <a:p>
            <a:r>
              <a:rPr lang="en-US" b="0" i="0" dirty="0" err="1">
                <a:solidFill>
                  <a:srgbClr val="A31515"/>
                </a:solidFill>
                <a:effectLst/>
                <a:latin typeface="SFMono-Regular"/>
              </a:rPr>
              <a:t>Checbkox</a:t>
            </a:r>
            <a:r>
              <a:rPr lang="en-US" b="0" i="0" dirty="0">
                <a:solidFill>
                  <a:srgbClr val="A31515"/>
                </a:solidFill>
                <a:effectLst/>
                <a:latin typeface="SFMono-Regular"/>
              </a:rPr>
              <a:t>, </a:t>
            </a:r>
            <a:r>
              <a:rPr lang="en-US" b="0" i="0" dirty="0" err="1">
                <a:solidFill>
                  <a:srgbClr val="A31515"/>
                </a:solidFill>
                <a:effectLst/>
                <a:latin typeface="SFMono-Regular"/>
              </a:rPr>
              <a:t>EmailBox</a:t>
            </a:r>
            <a:r>
              <a:rPr lang="en-US" b="0" i="0" dirty="0">
                <a:solidFill>
                  <a:srgbClr val="A31515"/>
                </a:solidFill>
                <a:effectLst/>
                <a:latin typeface="SFMono-Regular"/>
              </a:rPr>
              <a:t>, Password, etc..</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451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56</a:t>
            </a:fld>
            <a:endParaRPr lang="en-US"/>
          </a:p>
        </p:txBody>
      </p:sp>
    </p:spTree>
    <p:extLst>
      <p:ext uri="{BB962C8B-B14F-4D97-AF65-F5344CB8AC3E}">
        <p14:creationId xmlns:p14="http://schemas.microsoft.com/office/powerpoint/2010/main" val="22001554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Predicates y </a:t>
            </a:r>
            <a:r>
              <a:rPr lang="en-US" dirty="0" err="1">
                <a:hlinkClick r:id="rId3"/>
              </a:rPr>
              <a:t>PredicateValidations</a:t>
            </a:r>
            <a:r>
              <a:rPr lang="en-US" dirty="0">
                <a:hlinkClick r:id="rId3"/>
              </a:rPr>
              <a:t> - Azure AD B2C | Microsoft Learn</a:t>
            </a:r>
            <a:endParaRPr lang="es-ES" b="0" i="0" dirty="0">
              <a:solidFill>
                <a:srgbClr val="171717"/>
              </a:solidFill>
              <a:effectLst/>
              <a:latin typeface="Segoe UI" panose="020B0502040204020203" pitchFamily="34" charset="0"/>
            </a:endParaRPr>
          </a:p>
          <a:p>
            <a:br>
              <a:rPr lang="es-ES" b="0" i="0" dirty="0">
                <a:solidFill>
                  <a:srgbClr val="171717"/>
                </a:solidFill>
                <a:effectLst/>
                <a:latin typeface="Segoe UI" panose="020B0502040204020203" pitchFamily="34" charset="0"/>
              </a:rPr>
            </a:b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Predicate</a:t>
            </a:r>
            <a:r>
              <a:rPr lang="es-ES" b="0" i="0" dirty="0">
                <a:solidFill>
                  <a:srgbClr val="171717"/>
                </a:solidFill>
                <a:effectLst/>
                <a:latin typeface="Segoe UI" panose="020B0502040204020203" pitchFamily="34" charset="0"/>
              </a:rPr>
              <a:t> define una validación básica para comprobar el valor de un tipo de notificación y devuelve </a:t>
            </a:r>
            <a:r>
              <a:rPr lang="es-ES" dirty="0"/>
              <a:t>true</a:t>
            </a:r>
            <a:r>
              <a:rPr lang="es-ES" b="0" i="0" dirty="0">
                <a:solidFill>
                  <a:srgbClr val="171717"/>
                </a:solidFill>
                <a:effectLst/>
                <a:latin typeface="Segoe UI" panose="020B0502040204020203" pitchFamily="34" charset="0"/>
              </a:rPr>
              <a:t> o </a:t>
            </a:r>
            <a:r>
              <a:rPr lang="es-ES" dirty="0"/>
              <a:t>false</a:t>
            </a:r>
            <a:r>
              <a:rPr lang="es-ES" b="0" i="0" dirty="0">
                <a:solidFill>
                  <a:srgbClr val="171717"/>
                </a:solidFill>
                <a:effectLst/>
                <a:latin typeface="Segoe UI" panose="020B0502040204020203" pitchFamily="34" charset="0"/>
              </a:rPr>
              <a:t>.</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La validación se realiza mediante el uso de un elemento </a:t>
            </a:r>
            <a:r>
              <a:rPr lang="es-ES" b="1" i="0" dirty="0" err="1">
                <a:solidFill>
                  <a:srgbClr val="171717"/>
                </a:solidFill>
                <a:effectLst/>
                <a:latin typeface="Segoe UI" panose="020B0502040204020203" pitchFamily="34" charset="0"/>
              </a:rPr>
              <a:t>Method</a:t>
            </a:r>
            <a:r>
              <a:rPr lang="es-ES" b="0" i="0" dirty="0">
                <a:solidFill>
                  <a:srgbClr val="171717"/>
                </a:solidFill>
                <a:effectLst/>
                <a:latin typeface="Segoe UI" panose="020B0502040204020203" pitchFamily="34" charset="0"/>
              </a:rPr>
              <a:t> especificado y un conjunto de elementos </a:t>
            </a:r>
            <a:r>
              <a:rPr lang="es-ES" b="1" i="0" dirty="0" err="1">
                <a:solidFill>
                  <a:srgbClr val="171717"/>
                </a:solidFill>
                <a:effectLst/>
                <a:latin typeface="Segoe UI" panose="020B0502040204020203" pitchFamily="34" charset="0"/>
              </a:rPr>
              <a:t>Parameter</a:t>
            </a:r>
            <a:r>
              <a:rPr lang="es-ES" b="0" i="0" dirty="0">
                <a:solidFill>
                  <a:srgbClr val="171717"/>
                </a:solidFill>
                <a:effectLst/>
                <a:latin typeface="Segoe UI" panose="020B0502040204020203" pitchFamily="34" charset="0"/>
              </a:rPr>
              <a:t> </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un predicado puede comprobar si la longitud de un valor de notificación de cadena está dentro del intervalo de parámetros mínimos y máximos especificados, o si un valor de notificación de cadena contiene un juego de caracteres. Si se produce un error en la comprobación, el elemento </a:t>
            </a:r>
            <a:r>
              <a:rPr lang="es-ES" b="1" i="0" dirty="0" err="1">
                <a:solidFill>
                  <a:srgbClr val="171717"/>
                </a:solidFill>
                <a:effectLst/>
                <a:latin typeface="Segoe UI" panose="020B0502040204020203" pitchFamily="34" charset="0"/>
              </a:rPr>
              <a:t>UserHelpText</a:t>
            </a:r>
            <a:r>
              <a:rPr lang="es-ES" b="0" i="0" dirty="0">
                <a:solidFill>
                  <a:srgbClr val="171717"/>
                </a:solidFill>
                <a:effectLst/>
                <a:latin typeface="Segoe UI" panose="020B0502040204020203" pitchFamily="34" charset="0"/>
              </a:rPr>
              <a:t> proporciona un mensaje de error para los usuarios.</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El elemento </a:t>
            </a:r>
            <a:r>
              <a:rPr lang="es-ES" b="1" i="0" dirty="0">
                <a:solidFill>
                  <a:srgbClr val="171717"/>
                </a:solidFill>
                <a:effectLst/>
                <a:latin typeface="Segoe UI" panose="020B0502040204020203" pitchFamily="34" charset="0"/>
              </a:rPr>
              <a:t>Predicados</a:t>
            </a:r>
            <a:r>
              <a:rPr lang="es-ES" b="0" i="0" dirty="0">
                <a:solidFill>
                  <a:srgbClr val="171717"/>
                </a:solidFill>
                <a:effectLst/>
                <a:latin typeface="Segoe UI" panose="020B0502040204020203" pitchFamily="34" charset="0"/>
              </a:rPr>
              <a:t> debe aparecer directamente después del elemento </a:t>
            </a:r>
            <a:r>
              <a:rPr lang="es-ES" b="1"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en el elemento </a:t>
            </a:r>
            <a:r>
              <a:rPr lang="es-ES" b="0" i="0" u="none" strike="noStrike" dirty="0" err="1">
                <a:effectLst/>
                <a:latin typeface="Segoe UI" panose="020B0502040204020203" pitchFamily="34" charset="0"/>
                <a:hlinkClick r:id="rId4"/>
              </a:rPr>
              <a:t>BuildingBlocks</a:t>
            </a:r>
            <a:r>
              <a:rPr lang="es-ES" b="0" i="0" dirty="0">
                <a:solidFill>
                  <a:srgbClr val="171717"/>
                </a:solidFill>
                <a:effectLst/>
                <a:latin typeface="Segoe UI" panose="020B0502040204020203" pitchFamily="34" charset="0"/>
              </a:rPr>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8256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94841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6858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70230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233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Ejemplos</a:t>
            </a:r>
            <a:r>
              <a:rPr lang="en-US" dirty="0"/>
              <a:t>:</a:t>
            </a:r>
          </a:p>
          <a:p>
            <a:pPr marL="171450" indent="-171450">
              <a:buFontTx/>
              <a:buChar char="-"/>
            </a:pPr>
            <a:r>
              <a:rPr lang="en-US" dirty="0"/>
              <a:t>Izquierda: </a:t>
            </a:r>
            <a:r>
              <a:rPr lang="en-US" dirty="0" err="1"/>
              <a:t>personalización</a:t>
            </a:r>
            <a:r>
              <a:rPr lang="en-US" dirty="0"/>
              <a:t> </a:t>
            </a:r>
            <a:r>
              <a:rPr lang="en-US" dirty="0" err="1"/>
              <a:t>básica</a:t>
            </a:r>
            <a:r>
              <a:rPr lang="en-US" dirty="0"/>
              <a:t> con </a:t>
            </a:r>
            <a:r>
              <a:rPr lang="en-US" dirty="0" err="1"/>
              <a:t>el</a:t>
            </a:r>
            <a:r>
              <a:rPr lang="en-US" dirty="0"/>
              <a:t> portal de Azure.</a:t>
            </a:r>
          </a:p>
          <a:p>
            <a:pPr marL="171450" indent="-171450">
              <a:buFontTx/>
              <a:buChar char="-"/>
            </a:pPr>
            <a:r>
              <a:rPr lang="en-US" dirty="0" err="1"/>
              <a:t>Derecha</a:t>
            </a:r>
            <a:r>
              <a:rPr lang="en-US" dirty="0"/>
              <a:t>: </a:t>
            </a:r>
            <a:r>
              <a:rPr lang="en-US" dirty="0" err="1"/>
              <a:t>personalización</a:t>
            </a:r>
            <a:r>
              <a:rPr lang="en-US" dirty="0"/>
              <a:t> total de HTML, CSS y JS.</a:t>
            </a:r>
          </a:p>
          <a:p>
            <a:pPr marL="0" indent="0">
              <a:buFontTx/>
              <a:buNone/>
            </a:pPr>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a:t>
            </a:fld>
            <a:endParaRPr lang="en-US"/>
          </a:p>
        </p:txBody>
      </p:sp>
    </p:spTree>
    <p:extLst>
      <p:ext uri="{BB962C8B-B14F-4D97-AF65-F5344CB8AC3E}">
        <p14:creationId xmlns:p14="http://schemas.microsoft.com/office/powerpoint/2010/main" val="13382962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5799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dirty="0">
                <a:hlinkClick r:id="rId3"/>
              </a:rPr>
              <a:t>Predicates y </a:t>
            </a:r>
            <a:r>
              <a:rPr lang="en-US" dirty="0" err="1">
                <a:hlinkClick r:id="rId3"/>
              </a:rPr>
              <a:t>PredicateValidations</a:t>
            </a:r>
            <a:r>
              <a:rPr lang="en-US" dirty="0">
                <a:hlinkClick r:id="rId3"/>
              </a:rPr>
              <a:t> - Azure AD B2C | Microsoft Learn</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s-ES" b="0" i="0" dirty="0">
                <a:solidFill>
                  <a:srgbClr val="171717"/>
                </a:solidFill>
                <a:effectLst/>
                <a:latin typeface="Segoe UI" panose="020B0502040204020203" pitchFamily="34" charset="0"/>
              </a:rPr>
              <a:t>Mientras que los predicados definen la validación que se va a comparar con un tipo de notificación, </a:t>
            </a:r>
            <a:r>
              <a:rPr lang="es-ES" b="1" i="0" dirty="0" err="1">
                <a:solidFill>
                  <a:srgbClr val="171717"/>
                </a:solidFill>
                <a:effectLst/>
                <a:latin typeface="Segoe UI" panose="020B0502040204020203" pitchFamily="34" charset="0"/>
              </a:rPr>
              <a:t>PredicateValidations</a:t>
            </a:r>
            <a:r>
              <a:rPr lang="es-ES" b="0" i="0" dirty="0">
                <a:solidFill>
                  <a:srgbClr val="171717"/>
                </a:solidFill>
                <a:effectLst/>
                <a:latin typeface="Segoe UI" panose="020B0502040204020203" pitchFamily="34" charset="0"/>
              </a:rPr>
              <a:t> agrupa un conjunto de predicados para formar una validación de entrada de usuario que se puede aplicar a un tipo de notificación. Cada elemento </a:t>
            </a:r>
            <a:r>
              <a:rPr lang="es-ES" b="1" i="0" dirty="0" err="1">
                <a:solidFill>
                  <a:srgbClr val="171717"/>
                </a:solidFill>
                <a:effectLst/>
                <a:latin typeface="Segoe UI" panose="020B0502040204020203" pitchFamily="34" charset="0"/>
              </a:rPr>
              <a:t>PredicateValidation</a:t>
            </a:r>
            <a:r>
              <a:rPr lang="es-ES" b="0" i="0" dirty="0">
                <a:solidFill>
                  <a:srgbClr val="171717"/>
                </a:solidFill>
                <a:effectLst/>
                <a:latin typeface="Segoe UI" panose="020B0502040204020203" pitchFamily="34" charset="0"/>
              </a:rPr>
              <a:t> contiene un conjunto de elementos </a:t>
            </a:r>
            <a:r>
              <a:rPr lang="es-ES" b="1" i="0" dirty="0" err="1">
                <a:solidFill>
                  <a:srgbClr val="171717"/>
                </a:solidFill>
                <a:effectLst/>
                <a:latin typeface="Segoe UI" panose="020B0502040204020203" pitchFamily="34" charset="0"/>
              </a:rPr>
              <a:t>PredicateGroup</a:t>
            </a:r>
            <a:r>
              <a:rPr lang="es-ES" b="0" i="0" dirty="0">
                <a:solidFill>
                  <a:srgbClr val="171717"/>
                </a:solidFill>
                <a:effectLst/>
                <a:latin typeface="Segoe UI" panose="020B0502040204020203" pitchFamily="34" charset="0"/>
              </a:rPr>
              <a:t> que contienen un conjunto de elementos </a:t>
            </a:r>
            <a:r>
              <a:rPr lang="es-ES" b="1" i="0" dirty="0" err="1">
                <a:solidFill>
                  <a:srgbClr val="171717"/>
                </a:solidFill>
                <a:effectLst/>
                <a:latin typeface="Segoe UI" panose="020B0502040204020203" pitchFamily="34" charset="0"/>
              </a:rPr>
              <a:t>PredicateReference</a:t>
            </a:r>
            <a:r>
              <a:rPr lang="es-ES" b="0" i="0" dirty="0">
                <a:solidFill>
                  <a:srgbClr val="171717"/>
                </a:solidFill>
                <a:effectLst/>
                <a:latin typeface="Segoe UI" panose="020B0502040204020203" pitchFamily="34" charset="0"/>
              </a:rPr>
              <a:t> que dirigen a un elemento </a:t>
            </a:r>
            <a:r>
              <a:rPr lang="es-ES" b="1" i="0" dirty="0" err="1">
                <a:solidFill>
                  <a:srgbClr val="171717"/>
                </a:solidFill>
                <a:effectLst/>
                <a:latin typeface="Segoe UI" panose="020B0502040204020203" pitchFamily="34" charset="0"/>
              </a:rPr>
              <a:t>Predicate</a:t>
            </a:r>
            <a:r>
              <a:rPr lang="es-ES" b="0" i="0" dirty="0">
                <a:solidFill>
                  <a:srgbClr val="171717"/>
                </a:solidFill>
                <a:effectLst/>
                <a:latin typeface="Segoe UI" panose="020B0502040204020203" pitchFamily="34" charset="0"/>
              </a:rPr>
              <a:t>. Para pasar la validación, el valor de la notificación debe superar todas las pruebas de cualquier predicado en todo el </a:t>
            </a:r>
            <a:r>
              <a:rPr lang="es-ES" b="1" i="0" dirty="0" err="1">
                <a:solidFill>
                  <a:srgbClr val="171717"/>
                </a:solidFill>
                <a:effectLst/>
                <a:latin typeface="Segoe UI" panose="020B0502040204020203" pitchFamily="34" charset="0"/>
              </a:rPr>
              <a:t>PredicateGroup</a:t>
            </a:r>
            <a:r>
              <a:rPr lang="es-ES" b="0" i="0" dirty="0">
                <a:solidFill>
                  <a:srgbClr val="171717"/>
                </a:solidFill>
                <a:effectLst/>
                <a:latin typeface="Segoe UI" panose="020B0502040204020203" pitchFamily="34" charset="0"/>
              </a:rPr>
              <a:t> con su conjunto de elementos </a:t>
            </a:r>
            <a:r>
              <a:rPr lang="es-ES" b="1" i="0" dirty="0" err="1">
                <a:solidFill>
                  <a:srgbClr val="171717"/>
                </a:solidFill>
                <a:effectLst/>
                <a:latin typeface="Segoe UI" panose="020B0502040204020203" pitchFamily="34" charset="0"/>
              </a:rPr>
              <a:t>PredicateReference</a:t>
            </a:r>
            <a:r>
              <a:rPr lang="es-ES" b="0" i="0" dirty="0">
                <a:solidFill>
                  <a:srgbClr val="171717"/>
                </a:solidFill>
                <a:effectLst/>
                <a:latin typeface="Segoe UI" panose="020B0502040204020203" pitchFamily="34" charset="0"/>
              </a:rPr>
              <a:t>.</a:t>
            </a:r>
          </a:p>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PredicateValidations</a:t>
            </a:r>
            <a:r>
              <a:rPr lang="es-ES" b="0" i="0" dirty="0">
                <a:solidFill>
                  <a:srgbClr val="171717"/>
                </a:solidFill>
                <a:effectLst/>
                <a:latin typeface="Segoe UI" panose="020B0502040204020203" pitchFamily="34" charset="0"/>
              </a:rPr>
              <a:t> debe aparecer directamente después del elemento </a:t>
            </a:r>
            <a:r>
              <a:rPr lang="es-ES" b="1" i="0" dirty="0">
                <a:solidFill>
                  <a:srgbClr val="171717"/>
                </a:solidFill>
                <a:effectLst/>
                <a:latin typeface="Segoe UI" panose="020B0502040204020203" pitchFamily="34" charset="0"/>
              </a:rPr>
              <a:t>Predicados</a:t>
            </a:r>
            <a:r>
              <a:rPr lang="es-ES" b="0" i="0" dirty="0">
                <a:solidFill>
                  <a:srgbClr val="171717"/>
                </a:solidFill>
                <a:effectLst/>
                <a:latin typeface="Segoe UI" panose="020B0502040204020203" pitchFamily="34" charset="0"/>
              </a:rPr>
              <a:t> en el elemento </a:t>
            </a:r>
            <a:r>
              <a:rPr lang="es-ES" b="0" i="0" u="none" strike="noStrike" dirty="0" err="1">
                <a:solidFill>
                  <a:srgbClr val="171717"/>
                </a:solidFill>
                <a:effectLst/>
                <a:latin typeface="Segoe UI" panose="020B0502040204020203" pitchFamily="34" charset="0"/>
                <a:hlinkClick r:id="rId4"/>
              </a:rPr>
              <a:t>BuildingBlocks</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11675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64346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method</a:t>
            </a:r>
            <a:r>
              <a:rPr lang="es-ES" dirty="0"/>
              <a:t>.</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65</a:t>
            </a:fld>
            <a:endParaRPr lang="en-US"/>
          </a:p>
        </p:txBody>
      </p:sp>
    </p:spTree>
    <p:extLst>
      <p:ext uri="{BB962C8B-B14F-4D97-AF65-F5344CB8AC3E}">
        <p14:creationId xmlns:p14="http://schemas.microsoft.com/office/powerpoint/2010/main" val="20115417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Creación de una </a:t>
            </a:r>
            <a:r>
              <a:rPr lang="es-ES" dirty="0" err="1"/>
              <a:t>claim</a:t>
            </a:r>
            <a:r>
              <a:rPr lang="es-ES" dirty="0"/>
              <a:t> de tipo Country enumerado</a:t>
            </a:r>
          </a:p>
          <a:p>
            <a:r>
              <a:rPr lang="es-ES" dirty="0"/>
              <a:t>3 – Creación de una </a:t>
            </a:r>
            <a:r>
              <a:rPr lang="es-ES" dirty="0" err="1"/>
              <a:t>claim</a:t>
            </a:r>
            <a:r>
              <a:rPr lang="es-ES" dirty="0"/>
              <a:t> de tipo fecha</a:t>
            </a:r>
          </a:p>
          <a:p>
            <a:r>
              <a:rPr lang="es-ES" dirty="0"/>
              <a:t>4 – Creación de una </a:t>
            </a:r>
            <a:r>
              <a:rPr lang="es-ES" dirty="0" err="1"/>
              <a:t>claim</a:t>
            </a:r>
            <a:r>
              <a:rPr lang="es-ES" dirty="0"/>
              <a:t> de tipo contraseña</a:t>
            </a:r>
          </a:p>
          <a:p>
            <a:r>
              <a:rPr lang="es-ES" dirty="0"/>
              <a:t>5 – Crear predicado que compruebe que la contraseña tenga entre 8 y 12 y que tenga mínimo una minúscula, una mayúscula, un número y un dígito.</a:t>
            </a:r>
          </a:p>
          <a:p>
            <a:r>
              <a:rPr lang="es-ES" dirty="0"/>
              <a:t>6 – Crear un predicado que compruebe que la fecha sea mayor que hoy hasta final de año</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66</a:t>
            </a:fld>
            <a:endParaRPr lang="en-US"/>
          </a:p>
        </p:txBody>
      </p:sp>
    </p:spTree>
    <p:extLst>
      <p:ext uri="{BB962C8B-B14F-4D97-AF65-F5344CB8AC3E}">
        <p14:creationId xmlns:p14="http://schemas.microsoft.com/office/powerpoint/2010/main" val="2082334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Una transformación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convierte una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determinada en otra. En la transformación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debe especificar el método de transformación, por ejemplo, agregando un elemento a una colección de cadenas o cambiando las mayúsculas y minúsculas de una cadena.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Identificador</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TransformationMethod</a:t>
            </a:r>
            <a:r>
              <a:rPr lang="es-ES" b="0" i="0" dirty="0">
                <a:solidFill>
                  <a:srgbClr val="171717"/>
                </a:solidFill>
                <a:effectLst/>
                <a:latin typeface="Segoe UI" panose="020B0502040204020203" pitchFamily="34" charset="0"/>
              </a:rPr>
              <a:t>: El método de transformación que se va a usar en la transformación de las reclamaciones. Cada transformación de notificación tiene sus propios valores.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3"/>
              </a:rPr>
              <a:t>ClaimsTransformations</a:t>
            </a:r>
            <a:r>
              <a:rPr lang="en-US" dirty="0">
                <a:hlinkClick r:id="rId3"/>
              </a:rPr>
              <a:t>: Azure Active Directory B2C | Microsoft Learn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7242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Referencias </a:t>
            </a:r>
            <a:r>
              <a:rPr lang="es-ES" b="0"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Un identificador para hacer referencia a un tipo de notificación de transformación. Cada transformación de notificación tiene sus propios valores</a:t>
            </a:r>
          </a:p>
          <a:p>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InputClaim</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InputParameter</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OutputClaim</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Referencias de tipos de </a:t>
            </a:r>
            <a:r>
              <a:rPr lang="es-ES" b="0" i="0" dirty="0" err="1">
                <a:solidFill>
                  <a:srgbClr val="171717"/>
                </a:solidFill>
                <a:effectLst/>
                <a:latin typeface="Segoe UI" panose="020B0502040204020203" pitchFamily="34" charset="0"/>
              </a:rPr>
              <a:t>trasnsformaciones</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3"/>
              </a:rPr>
              <a:t>Boolean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Date</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5"/>
              </a:rPr>
              <a:t>Entero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6"/>
              </a:rPr>
              <a:t>JSON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7"/>
              </a:rPr>
              <a:t>Número</a:t>
            </a:r>
            <a:r>
              <a:rPr lang="en-US" b="0" i="0" u="none" strike="noStrike" dirty="0">
                <a:solidFill>
                  <a:srgbClr val="171717"/>
                </a:solidFill>
                <a:effectLst/>
                <a:latin typeface="Segoe UI" panose="020B0502040204020203" pitchFamily="34" charset="0"/>
                <a:hlinkClick r:id="rId7"/>
              </a:rPr>
              <a:t> de </a:t>
            </a:r>
            <a:r>
              <a:rPr lang="en-US" b="0" i="0" u="none" strike="noStrike" dirty="0" err="1">
                <a:solidFill>
                  <a:srgbClr val="171717"/>
                </a:solidFill>
                <a:effectLst/>
                <a:latin typeface="Segoe UI" panose="020B0502040204020203" pitchFamily="34" charset="0"/>
                <a:hlinkClick r:id="rId7"/>
              </a:rPr>
              <a:t>teléfono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8"/>
              </a:rPr>
              <a:t>General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9"/>
              </a:rPr>
              <a:t>Cuenta</a:t>
            </a:r>
            <a:r>
              <a:rPr lang="en-US" b="0" i="0" u="none" strike="noStrike" dirty="0">
                <a:solidFill>
                  <a:srgbClr val="171717"/>
                </a:solidFill>
                <a:effectLst/>
                <a:latin typeface="Segoe UI" panose="020B0502040204020203" pitchFamily="34" charset="0"/>
                <a:hlinkClick r:id="rId9"/>
              </a:rPr>
              <a:t> social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10"/>
              </a:rPr>
              <a:t>String</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11"/>
              </a:rPr>
              <a:t>StringCollection</a:t>
            </a: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0110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method</a:t>
            </a:r>
            <a:r>
              <a:rPr lang="es-ES" dirty="0"/>
              <a:t>.</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69</a:t>
            </a:fld>
            <a:endParaRPr lang="en-US"/>
          </a:p>
        </p:txBody>
      </p:sp>
    </p:spTree>
    <p:extLst>
      <p:ext uri="{BB962C8B-B14F-4D97-AF65-F5344CB8AC3E}">
        <p14:creationId xmlns:p14="http://schemas.microsoft.com/office/powerpoint/2010/main" val="19278945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Creación de una </a:t>
            </a:r>
            <a:r>
              <a:rPr lang="es-ES" dirty="0" err="1"/>
              <a:t>claim</a:t>
            </a:r>
            <a:r>
              <a:rPr lang="es-ES" dirty="0"/>
              <a:t> de tipo Country enumerado</a:t>
            </a:r>
          </a:p>
          <a:p>
            <a:r>
              <a:rPr lang="es-ES" dirty="0"/>
              <a:t>3 – Creación de una </a:t>
            </a:r>
            <a:r>
              <a:rPr lang="es-ES" dirty="0" err="1"/>
              <a:t>claim</a:t>
            </a:r>
            <a:r>
              <a:rPr lang="es-ES" dirty="0"/>
              <a:t> de tipo fecha</a:t>
            </a:r>
          </a:p>
          <a:p>
            <a:r>
              <a:rPr lang="es-ES" dirty="0"/>
              <a:t>4 – Creación de una </a:t>
            </a:r>
            <a:r>
              <a:rPr lang="es-ES" dirty="0" err="1"/>
              <a:t>claim</a:t>
            </a:r>
            <a:r>
              <a:rPr lang="es-ES" dirty="0"/>
              <a:t> de tipo contraseña</a:t>
            </a:r>
          </a:p>
          <a:p>
            <a:r>
              <a:rPr lang="es-ES" dirty="0"/>
              <a:t>5 – Crear predicado que compruebe que la contraseña tenga entre 8 y 12 y que tenga mínimo una minúscula, una mayúscula, un número y un dígito.</a:t>
            </a:r>
          </a:p>
          <a:p>
            <a:r>
              <a:rPr lang="es-ES" dirty="0"/>
              <a:t>6 – Crear un predicado que compruebe que la fecha sea mayor que hoy hasta final de año</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70</a:t>
            </a:fld>
            <a:endParaRPr lang="en-US"/>
          </a:p>
        </p:txBody>
      </p:sp>
    </p:spTree>
    <p:extLst>
      <p:ext uri="{BB962C8B-B14F-4D97-AF65-F5344CB8AC3E}">
        <p14:creationId xmlns:p14="http://schemas.microsoft.com/office/powerpoint/2010/main" val="27372989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ContentDefinitions</a:t>
            </a:r>
            <a:r>
              <a:rPr lang="es-ES" b="0" i="0" dirty="0">
                <a:solidFill>
                  <a:srgbClr val="171717"/>
                </a:solidFill>
                <a:effectLst/>
                <a:latin typeface="Segoe UI" panose="020B0502040204020203" pitchFamily="34" charset="0"/>
              </a:rPr>
              <a:t> contiene direcciones URL a plantillas HTML5 que pueden usarse en un recorrido del usuario.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 El URI de la página HTML5 se usa para un paso especificado de la interfaz de usuario. Por ejemplo, páginas de error, de registro o inicio de sesión, o de restablecimiento de contraseña.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Los technical Profiles </a:t>
            </a:r>
            <a:r>
              <a:rPr lang="en-US" b="0" i="0" dirty="0" err="1">
                <a:solidFill>
                  <a:srgbClr val="171717"/>
                </a:solidFill>
                <a:effectLst/>
                <a:latin typeface="Segoe UI" panose="020B0502040204020203" pitchFamily="34" charset="0"/>
              </a:rPr>
              <a:t>tienen</a:t>
            </a:r>
            <a:r>
              <a:rPr lang="en-US" b="0" i="0" dirty="0">
                <a:solidFill>
                  <a:srgbClr val="171717"/>
                </a:solidFill>
                <a:effectLst/>
                <a:latin typeface="Segoe UI" panose="020B0502040204020203" pitchFamily="34" charset="0"/>
              </a:rPr>
              <a:t> un element de metadata que </a:t>
            </a:r>
            <a:r>
              <a:rPr lang="en-US" b="0" i="0" dirty="0" err="1">
                <a:solidFill>
                  <a:srgbClr val="171717"/>
                </a:solidFill>
                <a:effectLst/>
                <a:latin typeface="Segoe UI" panose="020B0502040204020203" pitchFamily="34" charset="0"/>
              </a:rPr>
              <a:t>hacen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referencia</a:t>
            </a:r>
            <a:r>
              <a:rPr lang="en-US" b="0" i="0" dirty="0">
                <a:solidFill>
                  <a:srgbClr val="171717"/>
                </a:solidFill>
                <a:effectLst/>
                <a:latin typeface="Segoe UI" panose="020B0502040204020203" pitchFamily="34" charset="0"/>
              </a:rPr>
              <a:t> al </a:t>
            </a:r>
            <a:r>
              <a:rPr lang="en-US" b="0" i="0" dirty="0" err="1">
                <a:solidFill>
                  <a:srgbClr val="171717"/>
                </a:solidFill>
                <a:effectLst/>
                <a:latin typeface="Segoe UI" panose="020B0502040204020203" pitchFamily="34" charset="0"/>
              </a:rPr>
              <a:t>ContentDefinitionReferenceId</a:t>
            </a:r>
            <a:r>
              <a:rPr lang="en-US" b="0" i="0" dirty="0">
                <a:solidFill>
                  <a:srgbClr val="171717"/>
                </a:solidFill>
                <a:effectLst/>
                <a:latin typeface="Segoe UI" panose="020B0502040204020203" pitchFamily="34" charset="0"/>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428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Azure B2C es compatible con </a:t>
            </a:r>
            <a:r>
              <a:rPr lang="en-US" dirty="0" err="1"/>
              <a:t>todos</a:t>
            </a:r>
            <a:r>
              <a:rPr lang="en-US" dirty="0"/>
              <a:t> </a:t>
            </a:r>
            <a:r>
              <a:rPr lang="en-US" dirty="0" err="1"/>
              <a:t>aquellos</a:t>
            </a:r>
            <a:r>
              <a:rPr lang="en-US" dirty="0"/>
              <a:t> </a:t>
            </a:r>
            <a:r>
              <a:rPr lang="en-US" dirty="0" err="1"/>
              <a:t>proveedores</a:t>
            </a:r>
            <a:r>
              <a:rPr lang="en-US" dirty="0"/>
              <a:t> de </a:t>
            </a:r>
            <a:r>
              <a:rPr lang="en-US" dirty="0" err="1"/>
              <a:t>identidad</a:t>
            </a:r>
            <a:r>
              <a:rPr lang="en-US" dirty="0"/>
              <a:t> que </a:t>
            </a:r>
            <a:r>
              <a:rPr lang="en-US" dirty="0" err="1"/>
              <a:t>sigan</a:t>
            </a:r>
            <a:r>
              <a:rPr lang="en-US" dirty="0"/>
              <a:t> </a:t>
            </a:r>
            <a:r>
              <a:rPr lang="en-US" dirty="0" err="1"/>
              <a:t>alguno</a:t>
            </a:r>
            <a:r>
              <a:rPr lang="en-US" dirty="0"/>
              <a:t> de </a:t>
            </a:r>
            <a:r>
              <a:rPr lang="en-US" dirty="0" err="1"/>
              <a:t>los</a:t>
            </a:r>
            <a:r>
              <a:rPr lang="en-US" dirty="0"/>
              <a:t> </a:t>
            </a:r>
            <a:r>
              <a:rPr lang="en-US" dirty="0" err="1"/>
              <a:t>estandar</a:t>
            </a:r>
            <a:r>
              <a:rPr lang="en-US" dirty="0"/>
              <a:t> OIDC, OAuth 2.0 o SAML 2.0.</a:t>
            </a:r>
          </a:p>
          <a:p>
            <a:r>
              <a:rPr lang="en-US" dirty="0" err="1"/>
              <a:t>Esto</a:t>
            </a:r>
            <a:r>
              <a:rPr lang="en-US" dirty="0"/>
              <a:t> </a:t>
            </a:r>
            <a:r>
              <a:rPr lang="en-US" dirty="0" err="1"/>
              <a:t>nos</a:t>
            </a:r>
            <a:r>
              <a:rPr lang="en-US" dirty="0"/>
              <a:t> </a:t>
            </a:r>
            <a:r>
              <a:rPr lang="en-US" dirty="0" err="1"/>
              <a:t>abre</a:t>
            </a:r>
            <a:r>
              <a:rPr lang="en-US" dirty="0"/>
              <a:t> </a:t>
            </a:r>
            <a:r>
              <a:rPr lang="en-US" dirty="0" err="1"/>
              <a:t>muchas</a:t>
            </a:r>
            <a:r>
              <a:rPr lang="en-US" dirty="0"/>
              <a:t> </a:t>
            </a:r>
            <a:r>
              <a:rPr lang="en-US" dirty="0" err="1"/>
              <a:t>posibilidades</a:t>
            </a:r>
            <a:r>
              <a:rPr lang="en-US" dirty="0"/>
              <a:t>. </a:t>
            </a:r>
            <a:r>
              <a:rPr lang="en-US" dirty="0" err="1"/>
              <a:t>Integraciones</a:t>
            </a:r>
            <a:r>
              <a:rPr lang="en-US" dirty="0"/>
              <a:t> con multiples </a:t>
            </a:r>
            <a:r>
              <a:rPr lang="en-US" dirty="0" err="1"/>
              <a:t>proveedores</a:t>
            </a:r>
            <a:r>
              <a:rPr lang="en-US" dirty="0"/>
              <a:t> </a:t>
            </a:r>
            <a:r>
              <a:rPr lang="en-US" dirty="0" err="1"/>
              <a:t>sociales</a:t>
            </a:r>
            <a:r>
              <a:rPr lang="en-US" dirty="0"/>
              <a:t> </a:t>
            </a:r>
            <a:r>
              <a:rPr lang="en-US" dirty="0" err="1"/>
              <a:t>ya</a:t>
            </a:r>
            <a:r>
              <a:rPr lang="en-US" dirty="0"/>
              <a:t> </a:t>
            </a:r>
            <a:r>
              <a:rPr lang="en-US" dirty="0" err="1"/>
              <a:t>integrados</a:t>
            </a:r>
            <a:r>
              <a:rPr lang="en-US" dirty="0"/>
              <a:t> </a:t>
            </a:r>
            <a:r>
              <a:rPr lang="en-US" dirty="0" err="1"/>
              <a:t>en</a:t>
            </a:r>
            <a:r>
              <a:rPr lang="en-US" dirty="0"/>
              <a:t> </a:t>
            </a:r>
            <a:r>
              <a:rPr lang="en-US" dirty="0" err="1"/>
              <a:t>el</a:t>
            </a:r>
            <a:r>
              <a:rPr lang="en-US" dirty="0"/>
              <a:t> portal, </a:t>
            </a:r>
            <a:r>
              <a:rPr lang="en-US" dirty="0" err="1"/>
              <a:t>otros</a:t>
            </a:r>
            <a:r>
              <a:rPr lang="en-US" dirty="0"/>
              <a:t> son </a:t>
            </a:r>
            <a:r>
              <a:rPr lang="en-US" dirty="0" err="1"/>
              <a:t>configurables</a:t>
            </a:r>
            <a:r>
              <a:rPr lang="en-US" dirty="0"/>
              <a:t> de </a:t>
            </a:r>
            <a:r>
              <a:rPr lang="en-US" dirty="0" err="1"/>
              <a:t>manera</a:t>
            </a:r>
            <a:r>
              <a:rPr lang="en-US" dirty="0"/>
              <a:t> manual.</a:t>
            </a:r>
          </a:p>
          <a:p>
            <a:endParaRPr lang="en-US" dirty="0"/>
          </a:p>
          <a:p>
            <a:r>
              <a:rPr lang="en-US" dirty="0" err="1"/>
              <a:t>Nosotoros</a:t>
            </a:r>
            <a:r>
              <a:rPr lang="en-US" dirty="0"/>
              <a:t> </a:t>
            </a:r>
            <a:r>
              <a:rPr lang="en-US" dirty="0" err="1"/>
              <a:t>usamos</a:t>
            </a:r>
            <a:r>
              <a:rPr lang="en-US" dirty="0"/>
              <a:t> OAuth2.0 y OIDC para </a:t>
            </a:r>
            <a:r>
              <a:rPr lang="en-US" dirty="0" err="1"/>
              <a:t>comunicarnos</a:t>
            </a:r>
            <a:r>
              <a:rPr lang="en-US" dirty="0"/>
              <a:t> con Azure B2C.</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a:t>
            </a:fld>
            <a:endParaRPr lang="en-US"/>
          </a:p>
        </p:txBody>
      </p:sp>
    </p:spTree>
    <p:extLst>
      <p:ext uri="{BB962C8B-B14F-4D97-AF65-F5344CB8AC3E}">
        <p14:creationId xmlns:p14="http://schemas.microsoft.com/office/powerpoint/2010/main" val="16184466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LoadUri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rPr>
              <a:t>Los que empiezan por </a:t>
            </a:r>
            <a:r>
              <a:rPr lang="en-US" b="0" i="0" dirty="0">
                <a:solidFill>
                  <a:srgbClr val="171717"/>
                </a:solidFill>
                <a:effectLst/>
                <a:latin typeface="SFMono-Regular"/>
              </a:rPr>
              <a:t>~ </a:t>
            </a:r>
            <a:r>
              <a:rPr lang="en-US" b="0" i="0" dirty="0" err="1">
                <a:solidFill>
                  <a:srgbClr val="171717"/>
                </a:solidFill>
                <a:effectLst/>
                <a:latin typeface="SFMono-Regular"/>
              </a:rPr>
              <a:t>hacen</a:t>
            </a:r>
            <a:r>
              <a:rPr lang="en-US" b="0" i="0" dirty="0">
                <a:solidFill>
                  <a:srgbClr val="171717"/>
                </a:solidFill>
                <a:effectLst/>
                <a:latin typeface="SFMono-Regular"/>
              </a:rPr>
              <a:t> </a:t>
            </a:r>
            <a:r>
              <a:rPr lang="en-US" b="0" i="0" dirty="0" err="1">
                <a:solidFill>
                  <a:srgbClr val="171717"/>
                </a:solidFill>
                <a:effectLst/>
                <a:latin typeface="SFMono-Regular"/>
              </a:rPr>
              <a:t>referencia</a:t>
            </a:r>
            <a:r>
              <a:rPr lang="en-US" b="0" i="0" dirty="0">
                <a:solidFill>
                  <a:srgbClr val="171717"/>
                </a:solidFill>
                <a:effectLst/>
                <a:latin typeface="SFMono-Regular"/>
              </a:rPr>
              <a:t> a un path </a:t>
            </a:r>
            <a:r>
              <a:rPr lang="en-US" b="0" i="0" dirty="0" err="1">
                <a:solidFill>
                  <a:srgbClr val="171717"/>
                </a:solidFill>
                <a:effectLst/>
                <a:latin typeface="SFMono-Regular"/>
              </a:rPr>
              <a:t>relativo</a:t>
            </a:r>
            <a:r>
              <a:rPr lang="en-US" b="0" i="0" dirty="0">
                <a:solidFill>
                  <a:srgbClr val="171717"/>
                </a:solidFill>
                <a:effectLst/>
                <a:latin typeface="SFMono-Regular"/>
              </a:rPr>
              <a:t> del </a:t>
            </a:r>
            <a:r>
              <a:rPr lang="en-US" b="0" i="0" dirty="0" err="1">
                <a:solidFill>
                  <a:srgbClr val="171717"/>
                </a:solidFill>
                <a:effectLst/>
                <a:latin typeface="SFMono-Regular"/>
              </a:rPr>
              <a:t>propio</a:t>
            </a:r>
            <a:r>
              <a:rPr lang="en-US" b="0" i="0" dirty="0">
                <a:solidFill>
                  <a:srgbClr val="171717"/>
                </a:solidFill>
                <a:effectLst/>
                <a:latin typeface="SFMono-Regular"/>
              </a:rPr>
              <a:t> tenant de Azure B2C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Se </a:t>
            </a:r>
            <a:r>
              <a:rPr lang="en-US" b="0" i="0" dirty="0" err="1">
                <a:solidFill>
                  <a:srgbClr val="171717"/>
                </a:solidFill>
                <a:effectLst/>
                <a:latin typeface="SFMono-Regular"/>
              </a:rPr>
              <a:t>puede</a:t>
            </a:r>
            <a:r>
              <a:rPr lang="en-US" b="0" i="0" dirty="0">
                <a:solidFill>
                  <a:srgbClr val="171717"/>
                </a:solidFill>
                <a:effectLst/>
                <a:latin typeface="SFMono-Regular"/>
              </a:rPr>
              <a:t> </a:t>
            </a:r>
            <a:r>
              <a:rPr lang="en-US" b="0" i="0" dirty="0" err="1">
                <a:solidFill>
                  <a:srgbClr val="171717"/>
                </a:solidFill>
                <a:effectLst/>
                <a:latin typeface="SFMono-Regular"/>
              </a:rPr>
              <a:t>customiuzar</a:t>
            </a:r>
            <a:r>
              <a:rPr lang="en-US" b="0" i="0" dirty="0">
                <a:solidFill>
                  <a:srgbClr val="171717"/>
                </a:solidFill>
                <a:effectLst/>
                <a:latin typeface="SFMono-Regular"/>
              </a:rPr>
              <a:t> </a:t>
            </a:r>
            <a:r>
              <a:rPr lang="en-US" b="0" i="0" dirty="0" err="1">
                <a:solidFill>
                  <a:srgbClr val="171717"/>
                </a:solidFill>
                <a:effectLst/>
                <a:latin typeface="SFMono-Regular"/>
              </a:rPr>
              <a:t>añadiendo</a:t>
            </a:r>
            <a:r>
              <a:rPr lang="en-US" b="0" i="0" dirty="0">
                <a:solidFill>
                  <a:srgbClr val="171717"/>
                </a:solidFill>
                <a:effectLst/>
                <a:latin typeface="SFMono-Regular"/>
              </a:rPr>
              <a:t> </a:t>
            </a:r>
            <a:r>
              <a:rPr lang="en-US" b="0" i="0" dirty="0" err="1">
                <a:solidFill>
                  <a:srgbClr val="171717"/>
                </a:solidFill>
                <a:effectLst/>
                <a:latin typeface="SFMono-Regular"/>
              </a:rPr>
              <a:t>cualquier</a:t>
            </a:r>
            <a:r>
              <a:rPr lang="en-US" b="0" i="0" dirty="0">
                <a:solidFill>
                  <a:srgbClr val="171717"/>
                </a:solidFill>
                <a:effectLst/>
                <a:latin typeface="SFMono-Regular"/>
              </a:rPr>
              <a:t> path </a:t>
            </a:r>
            <a:r>
              <a:rPr lang="en-US" b="0" i="0" dirty="0" err="1">
                <a:solidFill>
                  <a:srgbClr val="171717"/>
                </a:solidFill>
                <a:effectLst/>
                <a:latin typeface="SFMono-Regular"/>
              </a:rPr>
              <a:t>absoluto</a:t>
            </a:r>
            <a:r>
              <a:rPr lang="en-US" b="0" i="0" dirty="0">
                <a:solidFill>
                  <a:srgbClr val="171717"/>
                </a:solidFill>
                <a:effectLst/>
                <a:latin typeface="SFMono-Regular"/>
              </a:rPr>
              <a:t>, De un Storage </a:t>
            </a:r>
            <a:r>
              <a:rPr lang="en-US" b="0" i="0" dirty="0" err="1">
                <a:solidFill>
                  <a:srgbClr val="171717"/>
                </a:solidFill>
                <a:effectLst/>
                <a:latin typeface="SFMono-Regular"/>
              </a:rPr>
              <a:t>por</a:t>
            </a:r>
            <a:r>
              <a:rPr lang="en-US" b="0" i="0" dirty="0">
                <a:solidFill>
                  <a:srgbClr val="171717"/>
                </a:solidFill>
                <a:effectLst/>
                <a:latin typeface="SFMono-Regular"/>
              </a:rPr>
              <a:t> </a:t>
            </a:r>
            <a:r>
              <a:rPr lang="en-US" b="0" i="0" dirty="0" err="1">
                <a:solidFill>
                  <a:srgbClr val="171717"/>
                </a:solidFill>
                <a:effectLst/>
                <a:latin typeface="SFMono-Regular"/>
              </a:rPr>
              <a:t>ejemplo</a:t>
            </a:r>
            <a:r>
              <a:rPr lang="en-US" b="0" i="0" dirty="0">
                <a:solidFill>
                  <a:srgbClr val="171717"/>
                </a:solidFill>
                <a:effectLst/>
                <a:latin typeface="SFMono-Regular"/>
              </a:rPr>
              <a:t>. https://your-storage-account.blob.core.windows.net/your-container/customize-ui.html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DataUri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Cargar </a:t>
            </a:r>
            <a:r>
              <a:rPr lang="es-ES" b="0" i="0" dirty="0" err="1">
                <a:solidFill>
                  <a:srgbClr val="171717"/>
                </a:solidFill>
                <a:effectLst/>
                <a:latin typeface="Segoe UI" panose="020B0502040204020203" pitchFamily="34" charset="0"/>
              </a:rPr>
              <a:t>Ht,l</a:t>
            </a:r>
            <a:r>
              <a:rPr lang="es-ES" b="0" i="0" dirty="0">
                <a:solidFill>
                  <a:srgbClr val="171717"/>
                </a:solidFill>
                <a:effectLst/>
                <a:latin typeface="Segoe UI" panose="020B0502040204020203" pitchFamily="34" charset="0"/>
              </a:rPr>
              <a:t> y </a:t>
            </a:r>
            <a:r>
              <a:rPr lang="es-ES" b="0" i="0" dirty="0" err="1">
                <a:solidFill>
                  <a:srgbClr val="171717"/>
                </a:solidFill>
                <a:effectLst/>
                <a:latin typeface="Segoe UI" panose="020B0502040204020203" pitchFamily="34" charset="0"/>
              </a:rPr>
              <a:t>javascript</a:t>
            </a:r>
            <a:r>
              <a:rPr lang="es-ES" b="0" i="0" dirty="0">
                <a:solidFill>
                  <a:srgbClr val="171717"/>
                </a:solidFill>
                <a:effectLst/>
                <a:latin typeface="Segoe UI" panose="020B0502040204020203" pitchFamily="34" charset="0"/>
              </a:rPr>
              <a:t> del lado cliente. lista de los identificadores de página que puede usar.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urn:com:microsoft:aad:b2c:elements:page-name:version</a:t>
            </a: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Globalexception</a:t>
            </a:r>
            <a:r>
              <a:rPr lang="es-ES" dirty="0">
                <a:effectLst/>
              </a:rPr>
              <a:t>: Muestra una página de error cuando se produce una excepción o un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providerselection</a:t>
            </a:r>
            <a:r>
              <a:rPr lang="es-ES" dirty="0">
                <a:effectLst/>
              </a:rPr>
              <a:t>, </a:t>
            </a:r>
            <a:r>
              <a:rPr lang="es-ES" dirty="0" err="1">
                <a:effectLst/>
              </a:rPr>
              <a:t>idpselection</a:t>
            </a:r>
            <a:r>
              <a:rPr lang="es-ES" dirty="0">
                <a:effectLst/>
              </a:rPr>
              <a:t>: Muestra una lista de los proveedores de identidades que los usuarios pueden elegir durante el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Unifiedssp</a:t>
            </a:r>
            <a:r>
              <a:rPr lang="es-ES" dirty="0">
                <a:effectLst/>
              </a:rPr>
              <a:t>: Muestra un formulario para iniciar sesión con una cuenta local basada en una dirección de correo electrónico o un nombre de usuario. Este valor también proporciona la "funcionalidad de mantener iniciada la sesión" y el vínculo "¿Olvidó la contraseña?".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Unifiedssd</a:t>
            </a:r>
            <a:r>
              <a:rPr lang="es-ES" dirty="0">
                <a:effectLst/>
              </a:rPr>
              <a:t>: Muestra un formulario para iniciar sesión con una cuenta local basada en una dirección de correo electrónico o un nombre de usuario. Este identificador de página está en desuso. Use el identificador de página </a:t>
            </a:r>
            <a:r>
              <a:rPr lang="es-ES" dirty="0" err="1">
                <a:effectLst/>
              </a:rPr>
              <a:t>unifiedssp</a:t>
            </a:r>
            <a:r>
              <a:rPr lang="es-ES" dirty="0">
                <a:effectLst/>
              </a:rPr>
              <a:t> en su lugar.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Multifactor</a:t>
            </a:r>
            <a:r>
              <a:rPr lang="es-ES" dirty="0">
                <a:effectLst/>
              </a:rPr>
              <a:t>: Verifica los números de teléfono mediante mensajes de texto o llamadas de voz durante el registro o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Selfasserted</a:t>
            </a:r>
            <a:r>
              <a:rPr lang="es-ES" dirty="0">
                <a:effectLst/>
              </a:rPr>
              <a:t>: Muestra un formulario para recopilar datos de un usuario. Por ejemplo, permite a los usuarios crear o actualizar su perfil.</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Puede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habilitar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u="none" strike="noStrike" dirty="0" err="1">
                <a:effectLst/>
                <a:latin typeface="Segoe UI" panose="020B0502040204020203" pitchFamily="34" charset="0"/>
                <a:hlinkClick r:id="rId3"/>
              </a:rPr>
              <a:t>código</a:t>
            </a:r>
            <a:r>
              <a:rPr lang="en-US" b="0" i="0" u="none" strike="noStrike" dirty="0">
                <a:effectLst/>
                <a:latin typeface="Segoe UI" panose="020B0502040204020203" pitchFamily="34" charset="0"/>
                <a:hlinkClick r:id="rId3"/>
              </a:rPr>
              <a:t> </a:t>
            </a:r>
            <a:r>
              <a:rPr lang="en-US" b="0" i="0" u="none" strike="noStrike" dirty="0" err="1">
                <a:effectLst/>
                <a:latin typeface="Segoe UI" panose="020B0502040204020203" pitchFamily="34" charset="0"/>
                <a:hlinkClick r:id="rId3"/>
              </a:rPr>
              <a:t>cliente</a:t>
            </a:r>
            <a:r>
              <a:rPr lang="en-US" b="0" i="0" u="none" strike="noStrike" dirty="0">
                <a:effectLst/>
                <a:latin typeface="Segoe UI" panose="020B0502040204020203" pitchFamily="34" charset="0"/>
                <a:hlinkClick r:id="rId3"/>
              </a:rPr>
              <a:t> de JavaScript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insertando</a:t>
            </a:r>
            <a:r>
              <a:rPr lang="en-US" b="0" i="0" dirty="0">
                <a:solidFill>
                  <a:srgbClr val="171717"/>
                </a:solidFill>
                <a:effectLst/>
                <a:latin typeface="Segoe UI" panose="020B0502040204020203" pitchFamily="34" charset="0"/>
              </a:rPr>
              <a:t> </a:t>
            </a:r>
            <a:r>
              <a:rPr lang="en-US" dirty="0"/>
              <a:t>contract</a:t>
            </a:r>
            <a:r>
              <a:rPr lang="en-US" b="0" i="0" dirty="0">
                <a:solidFill>
                  <a:srgbClr val="171717"/>
                </a:solidFill>
                <a:effectLst/>
                <a:latin typeface="Segoe UI" panose="020B0502040204020203" pitchFamily="34" charset="0"/>
              </a:rPr>
              <a:t> entre </a:t>
            </a:r>
            <a:r>
              <a:rPr lang="en-US" dirty="0"/>
              <a:t>elements</a:t>
            </a:r>
            <a:r>
              <a:rPr lang="en-US" b="0" i="0" dirty="0">
                <a:solidFill>
                  <a:srgbClr val="171717"/>
                </a:solidFill>
                <a:effectLst/>
                <a:latin typeface="Segoe UI" panose="020B0502040204020203" pitchFamily="34" charset="0"/>
              </a:rPr>
              <a:t> y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página</a:t>
            </a:r>
            <a:r>
              <a:rPr lang="en-US" b="0" i="0" dirty="0">
                <a:solidFill>
                  <a:srgbClr val="171717"/>
                </a:solidFill>
                <a:effectLst/>
                <a:latin typeface="Segoe UI" panose="020B0502040204020203" pitchFamily="34" charset="0"/>
              </a:rPr>
              <a:t>. Por </a:t>
            </a:r>
            <a:r>
              <a:rPr lang="en-US" b="0" i="0" dirty="0" err="1">
                <a:solidFill>
                  <a:srgbClr val="171717"/>
                </a:solidFill>
                <a:effectLst/>
                <a:latin typeface="Segoe UI" panose="020B0502040204020203" pitchFamily="34" charset="0"/>
              </a:rPr>
              <a:t>ejemplo</a:t>
            </a:r>
            <a:r>
              <a:rPr lang="en-US" b="0" i="0" dirty="0">
                <a:solidFill>
                  <a:srgbClr val="171717"/>
                </a:solidFill>
                <a:effectLst/>
                <a:latin typeface="Segoe UI" panose="020B0502040204020203" pitchFamily="34" charset="0"/>
              </a:rPr>
              <a:t>, </a:t>
            </a:r>
            <a:r>
              <a:rPr lang="en-US" dirty="0"/>
              <a:t>urn:com:microsoft:aad:b2c:elements:contract:page-name:version</a:t>
            </a:r>
            <a:r>
              <a:rPr lang="en-US" b="0" i="0" dirty="0">
                <a:solidFill>
                  <a:srgbClr val="171717"/>
                </a:solidFill>
                <a:effectLst/>
                <a:latin typeface="Segoe UI" panose="020B0502040204020203" pitchFamily="34" charset="0"/>
              </a:rPr>
              <a:t>.</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Claves de </a:t>
            </a:r>
            <a:r>
              <a:rPr lang="en-US" b="1" i="0" dirty="0" err="1">
                <a:solidFill>
                  <a:srgbClr val="171717"/>
                </a:solidFill>
                <a:effectLst/>
                <a:latin typeface="Segoe UI" panose="020B0502040204020203" pitchFamily="34" charset="0"/>
              </a:rPr>
              <a:t>metadatos</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effectLst/>
              </a:rPr>
              <a:t>DisplayName</a:t>
            </a:r>
            <a:r>
              <a:rPr lang="es-ES" dirty="0">
                <a:effectLst/>
              </a:rPr>
              <a:t>    </a:t>
            </a:r>
            <a:r>
              <a:rPr lang="es-ES" dirty="0" err="1">
                <a:effectLst/>
              </a:rPr>
              <a:t>Obligatorio:No</a:t>
            </a:r>
            <a:r>
              <a:rPr lang="es-ES" dirty="0">
                <a:effectLst/>
              </a:rPr>
              <a:t>          Una cadena que contiene el nombre de la definición del contenido.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s-ES" b="1" i="0" dirty="0">
                <a:solidFill>
                  <a:srgbClr val="171717"/>
                </a:solidFill>
                <a:effectLst/>
                <a:latin typeface="Segoe UI" panose="020B0502040204020203" pitchFamily="34" charset="0"/>
              </a:rPr>
            </a:br>
            <a:r>
              <a:rPr lang="es-ES" b="1" i="0" dirty="0">
                <a:solidFill>
                  <a:srgbClr val="171717"/>
                </a:solidFill>
                <a:effectLst/>
                <a:latin typeface="Segoe UI" panose="020B0502040204020203" pitchFamily="34" charset="0"/>
              </a:rPr>
              <a:t>Id. de definición de contenido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En la tabla siguiente… todos los tipos. Puede crear sus propias definiciones de contenido con un id. arbitrario.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4"/>
              </a:rPr>
              <a:t>ContentDefinitions</a:t>
            </a:r>
            <a:r>
              <a:rPr lang="en-US" dirty="0">
                <a:hlinkClick r:id="rId4"/>
              </a:rPr>
              <a:t> - Azure AD B2C | Microsoft Learn</a:t>
            </a:r>
            <a:endParaRPr lang="en-US" b="1"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5512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completa del </a:t>
            </a:r>
            <a:r>
              <a:rPr lang="es-ES" dirty="0" err="1"/>
              <a:t>content</a:t>
            </a:r>
            <a:r>
              <a:rPr lang="es-ES" dirty="0"/>
              <a:t> </a:t>
            </a:r>
            <a:r>
              <a:rPr lang="es-ES" dirty="0" err="1"/>
              <a:t>definition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1401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Cambiar un diseño de flujo </a:t>
            </a:r>
            <a:r>
              <a:rPr lang="es-ES" dirty="0" err="1"/>
              <a:t>signup-signin</a:t>
            </a:r>
            <a:r>
              <a:rPr lang="es-ES" dirty="0"/>
              <a:t> con el tuyo referenciado.</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2825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Localization</a:t>
            </a:r>
            <a:r>
              <a:rPr lang="es-ES" b="0" i="0" dirty="0">
                <a:solidFill>
                  <a:srgbClr val="171717"/>
                </a:solidFill>
                <a:effectLst/>
                <a:latin typeface="Segoe UI" panose="020B0502040204020203" pitchFamily="34" charset="0"/>
              </a:rPr>
              <a:t> permite incluir varios idiomas o configuraciones regionales en la directiva para los recorridos del usuario. Admitir la localización en las directivas le permite:</a:t>
            </a:r>
          </a:p>
          <a:p>
            <a:pPr algn="l">
              <a:buFont typeface="Arial" panose="020B0604020202020204" pitchFamily="34" charset="0"/>
              <a:buChar char="•"/>
            </a:pPr>
            <a:r>
              <a:rPr lang="es-ES" b="0" i="0" dirty="0">
                <a:solidFill>
                  <a:srgbClr val="171717"/>
                </a:solidFill>
                <a:effectLst/>
                <a:latin typeface="Segoe UI" panose="020B0502040204020203" pitchFamily="34" charset="0"/>
              </a:rPr>
              <a:t>Configurar la lista explícita de los idiomas admitidos en una directiva y seleccionar un idioma predeterminado.</a:t>
            </a:r>
          </a:p>
          <a:p>
            <a:pPr algn="l">
              <a:buFont typeface="Arial" panose="020B0604020202020204" pitchFamily="34" charset="0"/>
              <a:buChar char="•"/>
            </a:pPr>
            <a:r>
              <a:rPr lang="es-ES" b="0" i="0" dirty="0">
                <a:solidFill>
                  <a:srgbClr val="171717"/>
                </a:solidFill>
                <a:effectLst/>
                <a:latin typeface="Segoe UI" panose="020B0502040204020203" pitchFamily="34" charset="0"/>
              </a:rPr>
              <a:t>Proporcionar cadenas y colecciones específicas del idioma.</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err="1">
                <a:solidFill>
                  <a:srgbClr val="171717"/>
                </a:solidFill>
                <a:effectLst/>
                <a:latin typeface="Segoe UI" panose="020B0502040204020203" pitchFamily="34" charset="0"/>
              </a:rPr>
              <a:t>Enabled</a:t>
            </a:r>
            <a:r>
              <a:rPr lang="es-ES" b="0" i="0" dirty="0">
                <a:solidFill>
                  <a:srgbClr val="171717"/>
                </a:solidFill>
                <a:effectLst/>
                <a:latin typeface="Segoe UI" panose="020B0502040204020203" pitchFamily="34" charset="0"/>
              </a:rPr>
              <a:t>: Obligatorio: No Valores True/False</a:t>
            </a:r>
          </a:p>
          <a:p>
            <a:pPr algn="l">
              <a:buFont typeface="Arial" panose="020B0604020202020204" pitchFamily="34" charset="0"/>
              <a:buChar char="•"/>
            </a:pPr>
            <a:r>
              <a:rPr lang="pt-BR" dirty="0" err="1">
                <a:effectLst/>
              </a:rPr>
              <a:t>SupportedLanguages</a:t>
            </a:r>
            <a:r>
              <a:rPr lang="pt-BR" dirty="0">
                <a:effectLst/>
              </a:rPr>
              <a:t>    1:n          Lista de idiomas admitidos.</a:t>
            </a:r>
          </a:p>
          <a:p>
            <a:pPr algn="l">
              <a:buFont typeface="Arial" panose="020B0604020202020204" pitchFamily="34" charset="0"/>
              <a:buChar char="•"/>
            </a:pPr>
            <a:r>
              <a:rPr lang="en-US" dirty="0" err="1">
                <a:effectLst/>
              </a:rPr>
              <a:t>LocalizedResources</a:t>
            </a:r>
            <a:r>
              <a:rPr lang="en-US" dirty="0">
                <a:effectLst/>
              </a:rPr>
              <a:t>       0:n          Lista de </a:t>
            </a:r>
            <a:r>
              <a:rPr lang="en-US" dirty="0" err="1">
                <a:effectLst/>
              </a:rPr>
              <a:t>recursos</a:t>
            </a:r>
            <a:r>
              <a:rPr lang="en-US" dirty="0">
                <a:effectLst/>
              </a:rPr>
              <a:t> </a:t>
            </a:r>
            <a:r>
              <a:rPr lang="en-US" dirty="0" err="1">
                <a:effectLst/>
              </a:rPr>
              <a:t>localizados</a:t>
            </a:r>
            <a:r>
              <a:rPr lang="en-US" dirty="0">
                <a:effectLst/>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4697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LozalizedCollections</a:t>
            </a:r>
            <a:r>
              <a:rPr lang="es-ES" dirty="0"/>
              <a:t>:</a:t>
            </a:r>
          </a:p>
          <a:p>
            <a:endParaRPr lang="es-ES" dirty="0"/>
          </a:p>
          <a:p>
            <a:r>
              <a:rPr lang="en-US" b="0" i="0" dirty="0" err="1">
                <a:solidFill>
                  <a:srgbClr val="171717"/>
                </a:solidFill>
                <a:effectLst/>
                <a:latin typeface="Segoe UI" panose="020B0502040204020203" pitchFamily="34" charset="0"/>
              </a:rPr>
              <a:t>LocalizedCollection</a:t>
            </a:r>
            <a:r>
              <a:rPr lang="es-ES" b="0" i="0" dirty="0">
                <a:solidFill>
                  <a:srgbClr val="171717"/>
                </a:solidFill>
                <a:effectLst/>
                <a:latin typeface="Segoe UI" panose="020B0502040204020203" pitchFamily="34" charset="0"/>
              </a:rPr>
              <a:t>       - </a:t>
            </a:r>
            <a:r>
              <a:rPr lang="en-US" b="0" i="0" dirty="0">
                <a:solidFill>
                  <a:srgbClr val="171717"/>
                </a:solidFill>
                <a:effectLst/>
                <a:latin typeface="Segoe UI" panose="020B0502040204020203" pitchFamily="34" charset="0"/>
              </a:rPr>
              <a:t>1:n</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Lista de </a:t>
            </a:r>
            <a:r>
              <a:rPr lang="en-US" b="0" i="0" dirty="0" err="1">
                <a:solidFill>
                  <a:srgbClr val="171717"/>
                </a:solidFill>
                <a:effectLst/>
                <a:latin typeface="Segoe UI" panose="020B0502040204020203" pitchFamily="34" charset="0"/>
              </a:rPr>
              <a:t>idiomas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admitidos</a:t>
            </a:r>
            <a:r>
              <a:rPr lang="en-US" b="0" i="0" dirty="0">
                <a:solidFill>
                  <a:srgbClr val="171717"/>
                </a:solidFill>
                <a:effectLst/>
                <a:latin typeface="Segoe UI" panose="020B0502040204020203" pitchFamily="34" charset="0"/>
              </a:rPr>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6741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71872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i="0" dirty="0" err="1">
                <a:solidFill>
                  <a:srgbClr val="171717"/>
                </a:solidFill>
                <a:effectLst/>
                <a:latin typeface="Segoe UI" panose="020B0502040204020203" pitchFamily="34" charset="0"/>
              </a:rPr>
              <a:t>LocalizedStrings</a:t>
            </a:r>
            <a:r>
              <a:rPr lang="en-US" b="0" i="0" dirty="0">
                <a:solidFill>
                  <a:srgbClr val="171717"/>
                </a:solidFill>
                <a:effectLst/>
                <a:latin typeface="Segoe UI" panose="020B0502040204020203" pitchFamily="34" charset="0"/>
              </a:rPr>
              <a:t> </a:t>
            </a:r>
            <a:r>
              <a:rPr lang="es-ES" dirty="0"/>
              <a:t>:</a:t>
            </a:r>
          </a:p>
          <a:p>
            <a:endParaRPr lang="es-ES" dirty="0"/>
          </a:p>
          <a:p>
            <a:r>
              <a:rPr lang="en-US" b="1" i="0" dirty="0" err="1">
                <a:solidFill>
                  <a:srgbClr val="171717"/>
                </a:solidFill>
                <a:effectLst/>
                <a:latin typeface="Segoe UI" panose="020B0502040204020203" pitchFamily="34" charset="0"/>
              </a:rPr>
              <a:t>LocalizedStrings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 </a:t>
            </a:r>
            <a:r>
              <a:rPr lang="en-US" b="0" i="0" dirty="0">
                <a:solidFill>
                  <a:srgbClr val="171717"/>
                </a:solidFill>
                <a:effectLst/>
                <a:latin typeface="Segoe UI" panose="020B0502040204020203" pitchFamily="34" charset="0"/>
              </a:rPr>
              <a:t>1:n</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Cadena </a:t>
            </a:r>
            <a:r>
              <a:rPr lang="en-US" b="0" i="0" dirty="0" err="1">
                <a:solidFill>
                  <a:srgbClr val="171717"/>
                </a:solidFill>
                <a:effectLst/>
                <a:latin typeface="Segoe UI" panose="020B0502040204020203" pitchFamily="34" charset="0"/>
              </a:rPr>
              <a:t>localizada</a:t>
            </a:r>
            <a:r>
              <a:rPr lang="en-US" b="0" i="0" dirty="0">
                <a:solidFill>
                  <a:srgbClr val="171717"/>
                </a:solidFill>
                <a:effectLst/>
                <a:latin typeface="Segoe UI" panose="020B0502040204020203" pitchFamily="34" charset="0"/>
              </a:rPr>
              <a:t>.</a:t>
            </a: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StringIf</a:t>
            </a:r>
            <a:r>
              <a:rPr lang="en-US" b="0" i="0" dirty="0">
                <a:solidFill>
                  <a:srgbClr val="171717"/>
                </a:solidFill>
                <a:effectLst/>
                <a:latin typeface="Segoe UI" panose="020B0502040204020203" pitchFamily="34" charset="0"/>
              </a:rPr>
              <a:t> </a:t>
            </a:r>
            <a:r>
              <a:rPr lang="es-ES" sz="1200" b="1" i="0" kern="1200" dirty="0" err="1">
                <a:solidFill>
                  <a:schemeClr val="dk1"/>
                </a:solidFill>
                <a:effectLst/>
                <a:latin typeface="+mn-lt"/>
                <a:ea typeface="+mn-ea"/>
                <a:cs typeface="+mn-cs"/>
              </a:rPr>
              <a:t>ElementType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Valores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posibles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valor </a:t>
            </a:r>
            <a:r>
              <a:rPr lang="es-ES" b="1" dirty="0" err="1"/>
              <a:t>DisplayName</a:t>
            </a:r>
            <a:r>
              <a:rPr lang="es-ES" b="0" i="0" dirty="0">
                <a:solidFill>
                  <a:srgbClr val="171717"/>
                </a:solidFill>
                <a:effectLst/>
                <a:latin typeface="Segoe UI" panose="020B0502040204020203" pitchFamily="34" charset="0"/>
              </a:rPr>
              <a:t> se usa para establecer el nombre para mostrar de la notificación. El valor </a:t>
            </a:r>
            <a:r>
              <a:rPr lang="es-ES" b="1" dirty="0" err="1"/>
              <a:t>AdminHelpText</a:t>
            </a:r>
            <a:r>
              <a:rPr lang="es-ES" b="0" i="0" dirty="0">
                <a:solidFill>
                  <a:srgbClr val="171717"/>
                </a:solidFill>
                <a:effectLst/>
                <a:latin typeface="Segoe UI" panose="020B0502040204020203" pitchFamily="34" charset="0"/>
              </a:rPr>
              <a:t> se usa para establecer el nombre del texto de ayuda del usuario de la notificación. El valor </a:t>
            </a:r>
            <a:r>
              <a:rPr lang="es-ES" b="1" dirty="0" err="1"/>
              <a:t>PatternHelpText</a:t>
            </a:r>
            <a:r>
              <a:rPr lang="es-ES" b="0" i="0" dirty="0">
                <a:solidFill>
                  <a:srgbClr val="171717"/>
                </a:solidFill>
                <a:effectLst/>
                <a:latin typeface="Segoe UI" panose="020B0502040204020203" pitchFamily="34" charset="0"/>
              </a:rPr>
              <a:t> se usa para establecer el texto de ayuda del patrón de la notificación</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Mostramos ejemplos en la demo.</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30563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Localization</a:t>
            </a:r>
            <a:r>
              <a:rPr lang="es-ES" b="0" i="0" dirty="0">
                <a:solidFill>
                  <a:srgbClr val="171717"/>
                </a:solidFill>
                <a:effectLst/>
                <a:latin typeface="Segoe UI" panose="020B0502040204020203" pitchFamily="34" charset="0"/>
              </a:rPr>
              <a:t> permite incluir varios idiomas o configuraciones regionales en la directiva para los recorridos del usuario. Admitir la localización en las directivas le permite:</a:t>
            </a:r>
          </a:p>
          <a:p>
            <a:pPr algn="l">
              <a:buFont typeface="Arial" panose="020B0604020202020204" pitchFamily="34" charset="0"/>
              <a:buChar char="•"/>
            </a:pPr>
            <a:r>
              <a:rPr lang="es-ES" b="0" i="0" dirty="0">
                <a:solidFill>
                  <a:srgbClr val="171717"/>
                </a:solidFill>
                <a:effectLst/>
                <a:latin typeface="Segoe UI" panose="020B0502040204020203" pitchFamily="34" charset="0"/>
              </a:rPr>
              <a:t>Configurar la lista explícita de los idiomas admitidos en una directiva y seleccionar un idioma predeterminado.</a:t>
            </a:r>
          </a:p>
          <a:p>
            <a:pPr algn="l">
              <a:buFont typeface="Arial" panose="020B0604020202020204" pitchFamily="34" charset="0"/>
              <a:buChar char="•"/>
            </a:pPr>
            <a:r>
              <a:rPr lang="es-ES" b="0" i="0" dirty="0">
                <a:solidFill>
                  <a:srgbClr val="171717"/>
                </a:solidFill>
                <a:effectLst/>
                <a:latin typeface="Segoe UI" panose="020B0502040204020203" pitchFamily="34" charset="0"/>
              </a:rPr>
              <a:t>Proporcionar cadenas y colecciones específicas del idioma.</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err="1">
                <a:solidFill>
                  <a:srgbClr val="171717"/>
                </a:solidFill>
                <a:effectLst/>
                <a:latin typeface="Segoe UI" panose="020B0502040204020203" pitchFamily="34" charset="0"/>
              </a:rPr>
              <a:t>Enabled</a:t>
            </a:r>
            <a:r>
              <a:rPr lang="es-ES" b="0" i="0" dirty="0">
                <a:solidFill>
                  <a:srgbClr val="171717"/>
                </a:solidFill>
                <a:effectLst/>
                <a:latin typeface="Segoe UI" panose="020B0502040204020203" pitchFamily="34" charset="0"/>
              </a:rPr>
              <a:t>: Obligatorio: No Valores True/False</a:t>
            </a:r>
          </a:p>
          <a:p>
            <a:pPr algn="l">
              <a:buFont typeface="Arial" panose="020B0604020202020204" pitchFamily="34" charset="0"/>
              <a:buChar char="•"/>
            </a:pPr>
            <a:r>
              <a:rPr lang="pt-BR" dirty="0" err="1">
                <a:effectLst/>
              </a:rPr>
              <a:t>SupportedLanguages</a:t>
            </a:r>
            <a:r>
              <a:rPr lang="pt-BR" dirty="0">
                <a:effectLst/>
              </a:rPr>
              <a:t>    1:n          Lista de idiomas admitidos.</a:t>
            </a:r>
          </a:p>
          <a:p>
            <a:pPr algn="l">
              <a:buFont typeface="Arial" panose="020B0604020202020204" pitchFamily="34" charset="0"/>
              <a:buChar char="•"/>
            </a:pPr>
            <a:r>
              <a:rPr lang="en-US" dirty="0" err="1">
                <a:effectLst/>
              </a:rPr>
              <a:t>LocalizedResources</a:t>
            </a:r>
            <a:r>
              <a:rPr lang="en-US" dirty="0">
                <a:effectLst/>
              </a:rPr>
              <a:t>       0:n          Lista de </a:t>
            </a:r>
            <a:r>
              <a:rPr lang="en-US" dirty="0" err="1">
                <a:effectLst/>
              </a:rPr>
              <a:t>recursos</a:t>
            </a:r>
            <a:r>
              <a:rPr lang="en-US" dirty="0">
                <a:effectLst/>
              </a:rPr>
              <a:t> </a:t>
            </a:r>
            <a:r>
              <a:rPr lang="en-US" dirty="0" err="1">
                <a:effectLst/>
              </a:rPr>
              <a:t>localizados</a:t>
            </a:r>
            <a:r>
              <a:rPr lang="en-US" dirty="0">
                <a:effectLst/>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8456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lozalization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66837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Crear una </a:t>
            </a:r>
            <a:r>
              <a:rPr lang="es-ES" dirty="0" err="1"/>
              <a:t>localization</a:t>
            </a:r>
            <a:r>
              <a:rPr lang="es-ES" dirty="0"/>
              <a:t> de tipo </a:t>
            </a:r>
            <a:r>
              <a:rPr lang="es-ES" dirty="0" err="1"/>
              <a:t>claim</a:t>
            </a:r>
            <a:r>
              <a:rPr lang="es-ES" dirty="0"/>
              <a:t> </a:t>
            </a:r>
            <a:r>
              <a:rPr lang="es-ES" dirty="0" err="1"/>
              <a:t>type</a:t>
            </a:r>
            <a:endParaRPr lang="es-ES" dirty="0"/>
          </a:p>
          <a:p>
            <a:r>
              <a:rPr lang="es-ES" dirty="0"/>
              <a:t>3 – crear una </a:t>
            </a:r>
            <a:r>
              <a:rPr lang="es-ES" dirty="0" err="1"/>
              <a:t>seguda</a:t>
            </a:r>
            <a:r>
              <a:rPr lang="es-ES" dirty="0"/>
              <a:t> </a:t>
            </a:r>
            <a:r>
              <a:rPr lang="es-ES" dirty="0" err="1"/>
              <a:t>claim</a:t>
            </a:r>
            <a:r>
              <a:rPr lang="es-ES" dirty="0"/>
              <a:t> que se rellene el valor con un </a:t>
            </a:r>
            <a:r>
              <a:rPr lang="es-ES" dirty="0" err="1"/>
              <a:t>claim</a:t>
            </a:r>
            <a:r>
              <a:rPr lang="es-ES" dirty="0"/>
              <a:t> </a:t>
            </a:r>
            <a:r>
              <a:rPr lang="es-ES" dirty="0" err="1"/>
              <a:t>transformation</a:t>
            </a: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819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Podemos </a:t>
            </a:r>
            <a:r>
              <a:rPr lang="en-US" dirty="0" err="1"/>
              <a:t>hacer</a:t>
            </a:r>
            <a:r>
              <a:rPr lang="en-US" dirty="0"/>
              <a:t> </a:t>
            </a:r>
            <a:r>
              <a:rPr lang="en-US" dirty="0" err="1"/>
              <a:t>mucho</a:t>
            </a:r>
            <a:r>
              <a:rPr lang="en-US" dirty="0"/>
              <a:t> </a:t>
            </a:r>
            <a:r>
              <a:rPr lang="en-US" dirty="0" err="1"/>
              <a:t>más</a:t>
            </a:r>
            <a:r>
              <a:rPr lang="en-US" dirty="0"/>
              <a:t>:</a:t>
            </a:r>
          </a:p>
          <a:p>
            <a:pPr marL="171450" indent="-171450">
              <a:buFontTx/>
              <a:buChar char="-"/>
            </a:pPr>
            <a:r>
              <a:rPr lang="en-US" dirty="0" err="1"/>
              <a:t>Integrarnos</a:t>
            </a:r>
            <a:r>
              <a:rPr lang="en-US" dirty="0"/>
              <a:t> con bases de </a:t>
            </a:r>
            <a:r>
              <a:rPr lang="en-US" dirty="0" err="1"/>
              <a:t>datos</a:t>
            </a:r>
            <a:r>
              <a:rPr lang="en-US" dirty="0"/>
              <a:t> de </a:t>
            </a:r>
            <a:r>
              <a:rPr lang="en-US" dirty="0" err="1"/>
              <a:t>usuarios</a:t>
            </a:r>
            <a:r>
              <a:rPr lang="en-US" dirty="0"/>
              <a:t> </a:t>
            </a:r>
            <a:r>
              <a:rPr lang="en-US" dirty="0" err="1"/>
              <a:t>externas</a:t>
            </a:r>
            <a:r>
              <a:rPr lang="en-US" dirty="0"/>
              <a:t>, que </a:t>
            </a:r>
            <a:r>
              <a:rPr lang="en-US" dirty="0" err="1"/>
              <a:t>sean</a:t>
            </a:r>
            <a:r>
              <a:rPr lang="en-US" dirty="0"/>
              <a:t> </a:t>
            </a:r>
            <a:r>
              <a:rPr lang="en-US" dirty="0" err="1"/>
              <a:t>nuestro</a:t>
            </a:r>
            <a:r>
              <a:rPr lang="en-US" dirty="0"/>
              <a:t> “punto de </a:t>
            </a:r>
            <a:r>
              <a:rPr lang="en-US" dirty="0" err="1"/>
              <a:t>verdad</a:t>
            </a:r>
            <a:r>
              <a:rPr lang="en-US" dirty="0"/>
              <a:t>” de </a:t>
            </a:r>
            <a:r>
              <a:rPr lang="en-US" dirty="0" err="1"/>
              <a:t>los</a:t>
            </a:r>
            <a:r>
              <a:rPr lang="en-US" dirty="0"/>
              <a:t> </a:t>
            </a:r>
            <a:r>
              <a:rPr lang="en-US" dirty="0" err="1"/>
              <a:t>datos</a:t>
            </a:r>
            <a:r>
              <a:rPr lang="en-US" dirty="0"/>
              <a:t> de </a:t>
            </a:r>
            <a:r>
              <a:rPr lang="en-US" dirty="0" err="1"/>
              <a:t>nuestros</a:t>
            </a:r>
            <a:r>
              <a:rPr lang="en-US" dirty="0"/>
              <a:t> </a:t>
            </a:r>
            <a:r>
              <a:rPr lang="en-US" dirty="0" err="1"/>
              <a:t>usuarios</a:t>
            </a:r>
            <a:r>
              <a:rPr lang="en-US" dirty="0"/>
              <a:t> (y </a:t>
            </a:r>
            <a:r>
              <a:rPr lang="en-US" dirty="0" err="1"/>
              <a:t>actualizarlos</a:t>
            </a:r>
            <a:r>
              <a:rPr lang="en-US" dirty="0"/>
              <a:t> </a:t>
            </a:r>
            <a:r>
              <a:rPr lang="en-US" dirty="0" err="1"/>
              <a:t>si</a:t>
            </a:r>
            <a:r>
              <a:rPr lang="en-US" dirty="0"/>
              <a:t> lo </a:t>
            </a:r>
            <a:r>
              <a:rPr lang="en-US" dirty="0" err="1"/>
              <a:t>necesitamos</a:t>
            </a:r>
            <a:r>
              <a:rPr lang="en-US" dirty="0"/>
              <a:t>).</a:t>
            </a:r>
          </a:p>
          <a:p>
            <a:pPr marL="171450" indent="-171450">
              <a:buFontTx/>
              <a:buChar char="-"/>
            </a:pPr>
            <a:r>
              <a:rPr lang="en-US" dirty="0"/>
              <a:t>Podemos </a:t>
            </a:r>
            <a:r>
              <a:rPr lang="en-US" dirty="0" err="1"/>
              <a:t>customizar</a:t>
            </a:r>
            <a:r>
              <a:rPr lang="en-US" dirty="0"/>
              <a:t> </a:t>
            </a:r>
            <a:r>
              <a:rPr lang="en-US" dirty="0" err="1"/>
              <a:t>como</a:t>
            </a:r>
            <a:r>
              <a:rPr lang="en-US" dirty="0"/>
              <a:t> </a:t>
            </a:r>
            <a:r>
              <a:rPr lang="en-US" dirty="0" err="1"/>
              <a:t>queramos</a:t>
            </a:r>
            <a:r>
              <a:rPr lang="en-US" dirty="0"/>
              <a:t> </a:t>
            </a:r>
            <a:r>
              <a:rPr lang="en-US" dirty="0" err="1"/>
              <a:t>el</a:t>
            </a:r>
            <a:r>
              <a:rPr lang="en-US" dirty="0"/>
              <a:t> </a:t>
            </a:r>
            <a:r>
              <a:rPr lang="en-US" dirty="0" err="1"/>
              <a:t>viaje</a:t>
            </a:r>
            <a:r>
              <a:rPr lang="en-US" dirty="0"/>
              <a:t> de </a:t>
            </a:r>
            <a:r>
              <a:rPr lang="en-US" dirty="0" err="1"/>
              <a:t>usuario</a:t>
            </a:r>
            <a:r>
              <a:rPr lang="en-US" dirty="0"/>
              <a:t> de </a:t>
            </a:r>
            <a:r>
              <a:rPr lang="en-US" dirty="0" err="1"/>
              <a:t>tal</a:t>
            </a:r>
            <a:r>
              <a:rPr lang="en-US" dirty="0"/>
              <a:t> </a:t>
            </a:r>
            <a:r>
              <a:rPr lang="en-US" dirty="0" err="1"/>
              <a:t>manera</a:t>
            </a:r>
            <a:r>
              <a:rPr lang="en-US" dirty="0"/>
              <a:t> que:</a:t>
            </a:r>
          </a:p>
          <a:p>
            <a:pPr marL="628650" lvl="1" indent="-171450">
              <a:buFontTx/>
              <a:buChar char="-"/>
            </a:pPr>
            <a:r>
              <a:rPr lang="en-US" dirty="0"/>
              <a:t>Podemos </a:t>
            </a:r>
            <a:r>
              <a:rPr lang="en-US" dirty="0" err="1"/>
              <a:t>recopilar</a:t>
            </a:r>
            <a:r>
              <a:rPr lang="en-US" dirty="0"/>
              <a:t> </a:t>
            </a:r>
            <a:r>
              <a:rPr lang="en-US" dirty="0" err="1"/>
              <a:t>información</a:t>
            </a:r>
            <a:r>
              <a:rPr lang="en-US" dirty="0"/>
              <a:t> de forma </a:t>
            </a:r>
            <a:r>
              <a:rPr lang="en-US" dirty="0" err="1"/>
              <a:t>progresiva</a:t>
            </a:r>
            <a:r>
              <a:rPr lang="en-US" dirty="0"/>
              <a:t>.</a:t>
            </a:r>
          </a:p>
          <a:p>
            <a:pPr marL="628650" lvl="1" indent="-171450">
              <a:buFontTx/>
              <a:buChar char="-"/>
            </a:pPr>
            <a:r>
              <a:rPr lang="en-US" dirty="0"/>
              <a:t>Podemos usar </a:t>
            </a:r>
            <a:r>
              <a:rPr lang="en-US" dirty="0" err="1"/>
              <a:t>servicios</a:t>
            </a:r>
            <a:r>
              <a:rPr lang="en-US" dirty="0"/>
              <a:t> de </a:t>
            </a:r>
            <a:r>
              <a:rPr lang="en-US" dirty="0" err="1"/>
              <a:t>terceros</a:t>
            </a:r>
            <a:r>
              <a:rPr lang="en-US" dirty="0"/>
              <a:t> para </a:t>
            </a:r>
            <a:r>
              <a:rPr lang="en-US" dirty="0" err="1"/>
              <a:t>verificación</a:t>
            </a:r>
            <a:r>
              <a:rPr lang="en-US" dirty="0"/>
              <a:t> o profiling.</a:t>
            </a:r>
          </a:p>
          <a:p>
            <a:pPr marL="1085850" lvl="2" indent="-171450">
              <a:buFontTx/>
              <a:buChar char="-"/>
            </a:pPr>
            <a:r>
              <a:rPr lang="en-US" dirty="0" err="1"/>
              <a:t>Verificación</a:t>
            </a:r>
            <a:r>
              <a:rPr lang="en-US" dirty="0"/>
              <a:t> de </a:t>
            </a:r>
            <a:r>
              <a:rPr lang="en-US" dirty="0" err="1"/>
              <a:t>documentos</a:t>
            </a:r>
            <a:r>
              <a:rPr lang="en-US" dirty="0"/>
              <a:t> </a:t>
            </a:r>
            <a:r>
              <a:rPr lang="en-US" dirty="0" err="1"/>
              <a:t>oficiales</a:t>
            </a:r>
            <a:r>
              <a:rPr lang="en-US" dirty="0"/>
              <a:t>.</a:t>
            </a:r>
          </a:p>
          <a:p>
            <a:pPr marL="1085850" lvl="2" indent="-171450">
              <a:buFontTx/>
              <a:buChar char="-"/>
            </a:pPr>
            <a:r>
              <a:rPr lang="en-US" dirty="0" err="1"/>
              <a:t>Verificación</a:t>
            </a:r>
            <a:r>
              <a:rPr lang="en-US" dirty="0"/>
              <a:t> anti-bots: reCAPTCHA…</a:t>
            </a:r>
          </a:p>
          <a:p>
            <a:pPr marL="1085850" lvl="2" indent="-171450">
              <a:buFontTx/>
              <a:buChar char="-"/>
            </a:pPr>
            <a:r>
              <a:rPr lang="en-US" dirty="0" err="1"/>
              <a:t>Verificación</a:t>
            </a:r>
            <a:r>
              <a:rPr lang="en-US" dirty="0"/>
              <a:t> de IPs, </a:t>
            </a:r>
            <a:r>
              <a:rPr lang="en-US" dirty="0" err="1"/>
              <a:t>riesgos</a:t>
            </a:r>
            <a:r>
              <a:rPr lang="en-US" dirty="0"/>
              <a:t> y </a:t>
            </a:r>
            <a:r>
              <a:rPr lang="en-US" dirty="0" err="1"/>
              <a:t>otros</a:t>
            </a:r>
            <a:r>
              <a:rPr lang="en-US" dirty="0"/>
              <a:t>.</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8</a:t>
            </a:fld>
            <a:endParaRPr lang="en-US"/>
          </a:p>
        </p:txBody>
      </p:sp>
    </p:spTree>
    <p:extLst>
      <p:ext uri="{BB962C8B-B14F-4D97-AF65-F5344CB8AC3E}">
        <p14:creationId xmlns:p14="http://schemas.microsoft.com/office/powerpoint/2010/main" val="3210813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Un </a:t>
            </a:r>
            <a:r>
              <a:rPr lang="en-US" b="1" i="0" dirty="0">
                <a:solidFill>
                  <a:srgbClr val="171717"/>
                </a:solidFill>
                <a:effectLst/>
                <a:latin typeface="Segoe UI" panose="020B0502040204020203" pitchFamily="34" charset="0"/>
              </a:rPr>
              <a:t>display control</a:t>
            </a:r>
            <a:r>
              <a:rPr lang="es-ES" b="0" i="0" dirty="0">
                <a:solidFill>
                  <a:srgbClr val="171717"/>
                </a:solidFill>
                <a:effectLst/>
                <a:latin typeface="Segoe UI" panose="020B0502040204020203" pitchFamily="34" charset="0"/>
              </a:rPr>
              <a:t> es un elemento de la interfaz de usuario que tiene una funcionalidad especial e interactúa con el servicio en el entorno back-</a:t>
            </a:r>
            <a:r>
              <a:rPr lang="es-ES" b="0" i="0" dirty="0" err="1">
                <a:solidFill>
                  <a:srgbClr val="171717"/>
                </a:solidFill>
                <a:effectLst/>
                <a:latin typeface="Segoe UI" panose="020B0502040204020203" pitchFamily="34" charset="0"/>
              </a:rPr>
              <a:t>end</a:t>
            </a:r>
            <a:r>
              <a:rPr lang="es-ES" b="0" i="0" dirty="0">
                <a:solidFill>
                  <a:srgbClr val="171717"/>
                </a:solidFill>
                <a:effectLst/>
                <a:latin typeface="Segoe UI" panose="020B0502040204020203" pitchFamily="34" charset="0"/>
              </a:rPr>
              <a:t> de Azure Active </a:t>
            </a:r>
            <a:r>
              <a:rPr lang="es-ES" b="0" i="0" dirty="0" err="1">
                <a:solidFill>
                  <a:srgbClr val="171717"/>
                </a:solidFill>
                <a:effectLst/>
                <a:latin typeface="Segoe UI" panose="020B0502040204020203" pitchFamily="34" charset="0"/>
              </a:rPr>
              <a:t>Directory</a:t>
            </a:r>
            <a:r>
              <a:rPr lang="es-ES" b="0" i="0" dirty="0">
                <a:solidFill>
                  <a:srgbClr val="171717"/>
                </a:solidFill>
                <a:effectLst/>
                <a:latin typeface="Segoe UI" panose="020B0502040204020203" pitchFamily="34" charset="0"/>
              </a:rPr>
              <a:t> B2C (Azure AD B2C). Permite al usuario realizar acciones en la página que invocan un </a:t>
            </a:r>
            <a:r>
              <a:rPr lang="en-US" b="0" i="0" u="none" strike="noStrike" dirty="0">
                <a:effectLst/>
                <a:latin typeface="Segoe UI" panose="020B0502040204020203" pitchFamily="34" charset="0"/>
                <a:hlinkClick r:id="rId3"/>
              </a:rPr>
              <a:t>validation technical profile</a:t>
            </a:r>
            <a:r>
              <a:rPr lang="es-ES" b="0" i="0" dirty="0">
                <a:solidFill>
                  <a:srgbClr val="171717"/>
                </a:solidFill>
                <a:effectLst/>
                <a:latin typeface="Segoe UI" panose="020B0502040204020203" pitchFamily="34" charset="0"/>
              </a:rPr>
              <a:t> en el entorno back-</a:t>
            </a:r>
            <a:r>
              <a:rPr lang="es-ES" b="0" i="0" dirty="0" err="1">
                <a:solidFill>
                  <a:srgbClr val="171717"/>
                </a:solidFill>
                <a:effectLst/>
                <a:latin typeface="Segoe UI" panose="020B0502040204020203" pitchFamily="34" charset="0"/>
              </a:rPr>
              <a:t>end</a:t>
            </a:r>
            <a:r>
              <a:rPr lang="es-ES" b="0" i="0" dirty="0">
                <a:solidFill>
                  <a:srgbClr val="171717"/>
                </a:solidFill>
                <a:effectLst/>
                <a:latin typeface="Segoe UI" panose="020B0502040204020203" pitchFamily="34" charset="0"/>
              </a:rPr>
              <a:t>. Los controles de visualización se muestran en la página y se hace referencia a ellos mediante un </a:t>
            </a:r>
            <a:r>
              <a:rPr lang="en-US" b="0" i="0" u="none" strike="noStrike" dirty="0">
                <a:effectLst/>
                <a:latin typeface="Segoe UI" panose="020B0502040204020203" pitchFamily="34" charset="0"/>
                <a:hlinkClick r:id="rId4"/>
              </a:rPr>
              <a:t>self-asserted technical profile</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1" i="0" dirty="0" err="1">
                <a:solidFill>
                  <a:srgbClr val="171717"/>
                </a:solidFill>
                <a:effectLst/>
                <a:latin typeface="Segoe UI" panose="020B0502040204020203" pitchFamily="34" charset="0"/>
              </a:rPr>
              <a:t>DisplayControl</a:t>
            </a:r>
            <a:r>
              <a:rPr lang="en-US" b="0" i="0" dirty="0">
                <a:solidFill>
                  <a:srgbClr val="171717"/>
                </a:solidFill>
                <a:effectLst/>
                <a:latin typeface="Segoe UI" panose="020B0502040204020203" pitchFamily="34" charset="0"/>
              </a:rPr>
              <a:t> element contains the following attributes: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Id AND </a:t>
            </a:r>
            <a:r>
              <a:rPr lang="en-US" b="0" i="0" dirty="0" err="1">
                <a:solidFill>
                  <a:srgbClr val="171717"/>
                </a:solidFill>
                <a:effectLst/>
                <a:latin typeface="SFMono-Regular"/>
              </a:rPr>
              <a:t>UserInterfaceControlType</a:t>
            </a:r>
            <a:r>
              <a:rPr lang="en-US" b="0" i="0" dirty="0">
                <a:solidFill>
                  <a:srgbClr val="171717"/>
                </a:solidFill>
                <a:effectLst/>
                <a:latin typeface="SFMono-Regular"/>
              </a:rPr>
              <a:t>: </a:t>
            </a:r>
            <a:r>
              <a:rPr lang="en-US" b="0" i="0" dirty="0">
                <a:solidFill>
                  <a:srgbClr val="171717"/>
                </a:solidFill>
                <a:effectLst/>
                <a:latin typeface="Segoe UI" panose="020B0502040204020203" pitchFamily="34" charset="0"/>
              </a:rPr>
              <a:t>The type of the display control. Currently supported is </a:t>
            </a:r>
            <a:r>
              <a:rPr lang="en-US" b="0" i="0" u="none" strike="noStrike" dirty="0" err="1">
                <a:effectLst/>
                <a:latin typeface="Segoe UI" panose="020B0502040204020203" pitchFamily="34" charset="0"/>
                <a:hlinkClick r:id="rId5"/>
              </a:rPr>
              <a:t>VerificationControl</a:t>
            </a:r>
            <a:r>
              <a:rPr lang="en-US" b="0" i="0" dirty="0">
                <a:solidFill>
                  <a:srgbClr val="171717"/>
                </a:solidFill>
                <a:effectLst/>
                <a:latin typeface="Segoe UI" panose="020B0502040204020203" pitchFamily="34" charset="0"/>
              </a:rPr>
              <a:t>, and </a:t>
            </a:r>
            <a:r>
              <a:rPr lang="en-US" b="0" i="0" u="none" strike="noStrike" dirty="0">
                <a:effectLst/>
                <a:latin typeface="Segoe UI" panose="020B0502040204020203" pitchFamily="34" charset="0"/>
                <a:hlinkClick r:id="rId6"/>
              </a:rPr>
              <a:t>TOTP controls</a:t>
            </a:r>
            <a:r>
              <a:rPr lang="en-US" b="0" i="0" dirty="0">
                <a:solidFill>
                  <a:srgbClr val="171717"/>
                </a:solidFill>
                <a:effectLst/>
                <a:latin typeface="Segoe UI" panose="020B0502040204020203" pitchFamily="34" charset="0"/>
              </a:rPr>
              <a:t>. Use time-based one-time password (TOTP)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u="none" strike="noStrike" dirty="0">
                <a:effectLst/>
                <a:latin typeface="Segoe UI" panose="020B0502040204020203" pitchFamily="34" charset="0"/>
                <a:hlinkClick r:id="rId5"/>
              </a:rPr>
              <a:t>verification display control</a:t>
            </a:r>
            <a:r>
              <a:rPr lang="en-US" b="0" i="0" dirty="0">
                <a:solidFill>
                  <a:srgbClr val="171717"/>
                </a:solidFill>
                <a:effectLst/>
                <a:latin typeface="Segoe UI" panose="020B0502040204020203" pitchFamily="34" charset="0"/>
              </a:rPr>
              <a:t> verifies claims, for example an email address or phone number, with a verification code sent to the user.</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u="none" strike="noStrike" dirty="0">
                <a:effectLst/>
                <a:latin typeface="Segoe UI" panose="020B0502040204020203" pitchFamily="34" charset="0"/>
                <a:hlinkClick r:id="rId6"/>
              </a:rPr>
              <a:t>TOTP display controls</a:t>
            </a:r>
            <a:r>
              <a:rPr lang="en-US" b="0" i="0" dirty="0">
                <a:solidFill>
                  <a:srgbClr val="171717"/>
                </a:solidFill>
                <a:effectLst/>
                <a:latin typeface="Segoe UI" panose="020B0502040204020203" pitchFamily="34" charset="0"/>
              </a:rPr>
              <a:t> are a set of display controls that provide TOTP multifactor authentication with the Microsoft Authenticator app.</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0135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LoadUri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rPr>
              <a:t>Los que empiezan por </a:t>
            </a:r>
            <a:r>
              <a:rPr lang="en-US" b="0" i="0" dirty="0">
                <a:solidFill>
                  <a:srgbClr val="171717"/>
                </a:solidFill>
                <a:effectLst/>
                <a:latin typeface="SFMono-Regular"/>
              </a:rPr>
              <a:t>~ </a:t>
            </a:r>
            <a:r>
              <a:rPr lang="en-US" b="0" i="0" dirty="0" err="1">
                <a:solidFill>
                  <a:srgbClr val="171717"/>
                </a:solidFill>
                <a:effectLst/>
                <a:latin typeface="SFMono-Regular"/>
              </a:rPr>
              <a:t>hacen</a:t>
            </a:r>
            <a:r>
              <a:rPr lang="en-US" b="0" i="0" dirty="0">
                <a:solidFill>
                  <a:srgbClr val="171717"/>
                </a:solidFill>
                <a:effectLst/>
                <a:latin typeface="SFMono-Regular"/>
              </a:rPr>
              <a:t> </a:t>
            </a:r>
            <a:r>
              <a:rPr lang="en-US" b="0" i="0" dirty="0" err="1">
                <a:solidFill>
                  <a:srgbClr val="171717"/>
                </a:solidFill>
                <a:effectLst/>
                <a:latin typeface="SFMono-Regular"/>
              </a:rPr>
              <a:t>referencia</a:t>
            </a:r>
            <a:r>
              <a:rPr lang="en-US" b="0" i="0" dirty="0">
                <a:solidFill>
                  <a:srgbClr val="171717"/>
                </a:solidFill>
                <a:effectLst/>
                <a:latin typeface="SFMono-Regular"/>
              </a:rPr>
              <a:t> a un path </a:t>
            </a:r>
            <a:r>
              <a:rPr lang="en-US" b="0" i="0" dirty="0" err="1">
                <a:solidFill>
                  <a:srgbClr val="171717"/>
                </a:solidFill>
                <a:effectLst/>
                <a:latin typeface="SFMono-Regular"/>
              </a:rPr>
              <a:t>relativo</a:t>
            </a:r>
            <a:r>
              <a:rPr lang="en-US" b="0" i="0" dirty="0">
                <a:solidFill>
                  <a:srgbClr val="171717"/>
                </a:solidFill>
                <a:effectLst/>
                <a:latin typeface="SFMono-Regular"/>
              </a:rPr>
              <a:t> del </a:t>
            </a:r>
            <a:r>
              <a:rPr lang="en-US" b="0" i="0" dirty="0" err="1">
                <a:solidFill>
                  <a:srgbClr val="171717"/>
                </a:solidFill>
                <a:effectLst/>
                <a:latin typeface="SFMono-Regular"/>
              </a:rPr>
              <a:t>propio</a:t>
            </a:r>
            <a:r>
              <a:rPr lang="en-US" b="0" i="0" dirty="0">
                <a:solidFill>
                  <a:srgbClr val="171717"/>
                </a:solidFill>
                <a:effectLst/>
                <a:latin typeface="SFMono-Regular"/>
              </a:rPr>
              <a:t> tenant de Azure B2C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Se </a:t>
            </a:r>
            <a:r>
              <a:rPr lang="en-US" b="0" i="0" dirty="0" err="1">
                <a:solidFill>
                  <a:srgbClr val="171717"/>
                </a:solidFill>
                <a:effectLst/>
                <a:latin typeface="SFMono-Regular"/>
              </a:rPr>
              <a:t>puede</a:t>
            </a:r>
            <a:r>
              <a:rPr lang="en-US" b="0" i="0" dirty="0">
                <a:solidFill>
                  <a:srgbClr val="171717"/>
                </a:solidFill>
                <a:effectLst/>
                <a:latin typeface="SFMono-Regular"/>
              </a:rPr>
              <a:t> </a:t>
            </a:r>
            <a:r>
              <a:rPr lang="en-US" b="0" i="0" dirty="0" err="1">
                <a:solidFill>
                  <a:srgbClr val="171717"/>
                </a:solidFill>
                <a:effectLst/>
                <a:latin typeface="SFMono-Regular"/>
              </a:rPr>
              <a:t>customiuzar</a:t>
            </a:r>
            <a:r>
              <a:rPr lang="en-US" b="0" i="0" dirty="0">
                <a:solidFill>
                  <a:srgbClr val="171717"/>
                </a:solidFill>
                <a:effectLst/>
                <a:latin typeface="SFMono-Regular"/>
              </a:rPr>
              <a:t> </a:t>
            </a:r>
            <a:r>
              <a:rPr lang="en-US" b="0" i="0" dirty="0" err="1">
                <a:solidFill>
                  <a:srgbClr val="171717"/>
                </a:solidFill>
                <a:effectLst/>
                <a:latin typeface="SFMono-Regular"/>
              </a:rPr>
              <a:t>añadiendo</a:t>
            </a:r>
            <a:r>
              <a:rPr lang="en-US" b="0" i="0" dirty="0">
                <a:solidFill>
                  <a:srgbClr val="171717"/>
                </a:solidFill>
                <a:effectLst/>
                <a:latin typeface="SFMono-Regular"/>
              </a:rPr>
              <a:t> </a:t>
            </a:r>
            <a:r>
              <a:rPr lang="en-US" b="0" i="0" dirty="0" err="1">
                <a:solidFill>
                  <a:srgbClr val="171717"/>
                </a:solidFill>
                <a:effectLst/>
                <a:latin typeface="SFMono-Regular"/>
              </a:rPr>
              <a:t>cualquier</a:t>
            </a:r>
            <a:r>
              <a:rPr lang="en-US" b="0" i="0" dirty="0">
                <a:solidFill>
                  <a:srgbClr val="171717"/>
                </a:solidFill>
                <a:effectLst/>
                <a:latin typeface="SFMono-Regular"/>
              </a:rPr>
              <a:t> path </a:t>
            </a:r>
            <a:r>
              <a:rPr lang="en-US" b="0" i="0" dirty="0" err="1">
                <a:solidFill>
                  <a:srgbClr val="171717"/>
                </a:solidFill>
                <a:effectLst/>
                <a:latin typeface="SFMono-Regular"/>
              </a:rPr>
              <a:t>absoluto</a:t>
            </a:r>
            <a:r>
              <a:rPr lang="en-US" b="0" i="0" dirty="0">
                <a:solidFill>
                  <a:srgbClr val="171717"/>
                </a:solidFill>
                <a:effectLst/>
                <a:latin typeface="SFMono-Regular"/>
              </a:rPr>
              <a:t>, De un Storage </a:t>
            </a:r>
            <a:r>
              <a:rPr lang="en-US" b="0" i="0" dirty="0" err="1">
                <a:solidFill>
                  <a:srgbClr val="171717"/>
                </a:solidFill>
                <a:effectLst/>
                <a:latin typeface="SFMono-Regular"/>
              </a:rPr>
              <a:t>por</a:t>
            </a:r>
            <a:r>
              <a:rPr lang="en-US" b="0" i="0" dirty="0">
                <a:solidFill>
                  <a:srgbClr val="171717"/>
                </a:solidFill>
                <a:effectLst/>
                <a:latin typeface="SFMono-Regular"/>
              </a:rPr>
              <a:t> </a:t>
            </a:r>
            <a:r>
              <a:rPr lang="en-US" b="0" i="0" dirty="0" err="1">
                <a:solidFill>
                  <a:srgbClr val="171717"/>
                </a:solidFill>
                <a:effectLst/>
                <a:latin typeface="SFMono-Regular"/>
              </a:rPr>
              <a:t>ejemplo</a:t>
            </a:r>
            <a:r>
              <a:rPr lang="en-US" b="0" i="0" dirty="0">
                <a:solidFill>
                  <a:srgbClr val="171717"/>
                </a:solidFill>
                <a:effectLst/>
                <a:latin typeface="SFMono-Regular"/>
              </a:rPr>
              <a:t>. https://your-storage-account.blob.core.windows.net/your-container/customize-ui.html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DataUri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Cargar </a:t>
            </a:r>
            <a:r>
              <a:rPr lang="es-ES" b="0" i="0" dirty="0" err="1">
                <a:solidFill>
                  <a:srgbClr val="171717"/>
                </a:solidFill>
                <a:effectLst/>
                <a:latin typeface="Segoe UI" panose="020B0502040204020203" pitchFamily="34" charset="0"/>
              </a:rPr>
              <a:t>Ht,l</a:t>
            </a:r>
            <a:r>
              <a:rPr lang="es-ES" b="0" i="0" dirty="0">
                <a:solidFill>
                  <a:srgbClr val="171717"/>
                </a:solidFill>
                <a:effectLst/>
                <a:latin typeface="Segoe UI" panose="020B0502040204020203" pitchFamily="34" charset="0"/>
              </a:rPr>
              <a:t> y </a:t>
            </a:r>
            <a:r>
              <a:rPr lang="es-ES" b="0" i="0" dirty="0" err="1">
                <a:solidFill>
                  <a:srgbClr val="171717"/>
                </a:solidFill>
                <a:effectLst/>
                <a:latin typeface="Segoe UI" panose="020B0502040204020203" pitchFamily="34" charset="0"/>
              </a:rPr>
              <a:t>javascript</a:t>
            </a:r>
            <a:r>
              <a:rPr lang="es-ES" b="0" i="0" dirty="0">
                <a:solidFill>
                  <a:srgbClr val="171717"/>
                </a:solidFill>
                <a:effectLst/>
                <a:latin typeface="Segoe UI" panose="020B0502040204020203" pitchFamily="34" charset="0"/>
              </a:rPr>
              <a:t> del lado cliente. lista de los identificadores de página que puede usar.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urn:com:microsoft:aad:b2c:elements:page-name:version</a:t>
            </a: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Globalexception</a:t>
            </a:r>
            <a:r>
              <a:rPr lang="es-ES" dirty="0">
                <a:effectLst/>
              </a:rPr>
              <a:t>: Muestra una página de error cuando se produce una excepción o un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providerselection</a:t>
            </a:r>
            <a:r>
              <a:rPr lang="es-ES" dirty="0">
                <a:effectLst/>
              </a:rPr>
              <a:t>, </a:t>
            </a:r>
            <a:r>
              <a:rPr lang="es-ES" dirty="0" err="1">
                <a:effectLst/>
              </a:rPr>
              <a:t>idpselection</a:t>
            </a:r>
            <a:r>
              <a:rPr lang="es-ES" dirty="0">
                <a:effectLst/>
              </a:rPr>
              <a:t>: Muestra una lista de los proveedores de identidades que los usuarios pueden elegir durante el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Unifiedssp</a:t>
            </a:r>
            <a:r>
              <a:rPr lang="es-ES" dirty="0">
                <a:effectLst/>
              </a:rPr>
              <a:t>: Muestra un formulario para iniciar sesión con una cuenta local basada en una dirección de correo electrónico o un nombre de usuario. Este valor también proporciona la "funcionalidad de mantener iniciada la sesión" y el vínculo "¿Olvidó la contraseña?".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Unifiedssd</a:t>
            </a:r>
            <a:r>
              <a:rPr lang="es-ES" dirty="0">
                <a:effectLst/>
              </a:rPr>
              <a:t>: Muestra un formulario para iniciar sesión con una cuenta local basada en una dirección de correo electrónico o un nombre de usuario. Este identificador de página está en desuso. Use el identificador de página </a:t>
            </a:r>
            <a:r>
              <a:rPr lang="es-ES" dirty="0" err="1">
                <a:effectLst/>
              </a:rPr>
              <a:t>unifiedssp</a:t>
            </a:r>
            <a:r>
              <a:rPr lang="es-ES" dirty="0">
                <a:effectLst/>
              </a:rPr>
              <a:t> en su lugar.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Multifactor</a:t>
            </a:r>
            <a:r>
              <a:rPr lang="es-ES" dirty="0">
                <a:effectLst/>
              </a:rPr>
              <a:t>: Verifica los números de teléfono mediante mensajes de texto o llamadas de voz durante el registro o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Selfasserted</a:t>
            </a:r>
            <a:r>
              <a:rPr lang="es-ES" dirty="0">
                <a:effectLst/>
              </a:rPr>
              <a:t>: Muestra un formulario para recopilar datos de un usuario. Por ejemplo, permite a los usuarios crear o actualizar su perfil.</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Puede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habilitar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u="none" strike="noStrike" dirty="0" err="1">
                <a:effectLst/>
                <a:latin typeface="Segoe UI" panose="020B0502040204020203" pitchFamily="34" charset="0"/>
                <a:hlinkClick r:id="rId3"/>
              </a:rPr>
              <a:t>código</a:t>
            </a:r>
            <a:r>
              <a:rPr lang="en-US" b="0" i="0" u="none" strike="noStrike" dirty="0">
                <a:effectLst/>
                <a:latin typeface="Segoe UI" panose="020B0502040204020203" pitchFamily="34" charset="0"/>
                <a:hlinkClick r:id="rId3"/>
              </a:rPr>
              <a:t> </a:t>
            </a:r>
            <a:r>
              <a:rPr lang="en-US" b="0" i="0" u="none" strike="noStrike" dirty="0" err="1">
                <a:effectLst/>
                <a:latin typeface="Segoe UI" panose="020B0502040204020203" pitchFamily="34" charset="0"/>
                <a:hlinkClick r:id="rId3"/>
              </a:rPr>
              <a:t>cliente</a:t>
            </a:r>
            <a:r>
              <a:rPr lang="en-US" b="0" i="0" u="none" strike="noStrike" dirty="0">
                <a:effectLst/>
                <a:latin typeface="Segoe UI" panose="020B0502040204020203" pitchFamily="34" charset="0"/>
                <a:hlinkClick r:id="rId3"/>
              </a:rPr>
              <a:t> de JavaScript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insertando</a:t>
            </a:r>
            <a:r>
              <a:rPr lang="en-US" b="0" i="0" dirty="0">
                <a:solidFill>
                  <a:srgbClr val="171717"/>
                </a:solidFill>
                <a:effectLst/>
                <a:latin typeface="Segoe UI" panose="020B0502040204020203" pitchFamily="34" charset="0"/>
              </a:rPr>
              <a:t> </a:t>
            </a:r>
            <a:r>
              <a:rPr lang="en-US" dirty="0"/>
              <a:t>contract</a:t>
            </a:r>
            <a:r>
              <a:rPr lang="en-US" b="0" i="0" dirty="0">
                <a:solidFill>
                  <a:srgbClr val="171717"/>
                </a:solidFill>
                <a:effectLst/>
                <a:latin typeface="Segoe UI" panose="020B0502040204020203" pitchFamily="34" charset="0"/>
              </a:rPr>
              <a:t> entre </a:t>
            </a:r>
            <a:r>
              <a:rPr lang="en-US" dirty="0"/>
              <a:t>elements</a:t>
            </a:r>
            <a:r>
              <a:rPr lang="en-US" b="0" i="0" dirty="0">
                <a:solidFill>
                  <a:srgbClr val="171717"/>
                </a:solidFill>
                <a:effectLst/>
                <a:latin typeface="Segoe UI" panose="020B0502040204020203" pitchFamily="34" charset="0"/>
              </a:rPr>
              <a:t> y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página</a:t>
            </a:r>
            <a:r>
              <a:rPr lang="en-US" b="0" i="0" dirty="0">
                <a:solidFill>
                  <a:srgbClr val="171717"/>
                </a:solidFill>
                <a:effectLst/>
                <a:latin typeface="Segoe UI" panose="020B0502040204020203" pitchFamily="34" charset="0"/>
              </a:rPr>
              <a:t>. Por </a:t>
            </a:r>
            <a:r>
              <a:rPr lang="en-US" b="0" i="0" dirty="0" err="1">
                <a:solidFill>
                  <a:srgbClr val="171717"/>
                </a:solidFill>
                <a:effectLst/>
                <a:latin typeface="Segoe UI" panose="020B0502040204020203" pitchFamily="34" charset="0"/>
              </a:rPr>
              <a:t>ejemplo</a:t>
            </a:r>
            <a:r>
              <a:rPr lang="en-US" b="0" i="0" dirty="0">
                <a:solidFill>
                  <a:srgbClr val="171717"/>
                </a:solidFill>
                <a:effectLst/>
                <a:latin typeface="Segoe UI" panose="020B0502040204020203" pitchFamily="34" charset="0"/>
              </a:rPr>
              <a:t>, </a:t>
            </a:r>
            <a:r>
              <a:rPr lang="en-US" dirty="0"/>
              <a:t>urn:com:microsoft:aad:b2c:elements:contract:page-name:version</a:t>
            </a:r>
            <a:r>
              <a:rPr lang="en-US" b="0" i="0" dirty="0">
                <a:solidFill>
                  <a:srgbClr val="171717"/>
                </a:solidFill>
                <a:effectLst/>
                <a:latin typeface="Segoe UI" panose="020B0502040204020203" pitchFamily="34" charset="0"/>
              </a:rPr>
              <a:t>.</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Claves de </a:t>
            </a:r>
            <a:r>
              <a:rPr lang="en-US" b="1" i="0" dirty="0" err="1">
                <a:solidFill>
                  <a:srgbClr val="171717"/>
                </a:solidFill>
                <a:effectLst/>
                <a:latin typeface="Segoe UI" panose="020B0502040204020203" pitchFamily="34" charset="0"/>
              </a:rPr>
              <a:t>metadatos</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effectLst/>
              </a:rPr>
              <a:t>DisplayName</a:t>
            </a:r>
            <a:r>
              <a:rPr lang="es-ES" dirty="0">
                <a:effectLst/>
              </a:rPr>
              <a:t>    </a:t>
            </a:r>
            <a:r>
              <a:rPr lang="es-ES" dirty="0" err="1">
                <a:effectLst/>
              </a:rPr>
              <a:t>Obligatorio:No</a:t>
            </a:r>
            <a:r>
              <a:rPr lang="es-ES" dirty="0">
                <a:effectLst/>
              </a:rPr>
              <a:t>          Una cadena que contiene el nombre de la definición del contenido.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s-ES" b="1" i="0" dirty="0">
                <a:solidFill>
                  <a:srgbClr val="171717"/>
                </a:solidFill>
                <a:effectLst/>
                <a:latin typeface="Segoe UI" panose="020B0502040204020203" pitchFamily="34" charset="0"/>
              </a:rPr>
            </a:br>
            <a:r>
              <a:rPr lang="es-ES" b="1" i="0" dirty="0">
                <a:solidFill>
                  <a:srgbClr val="171717"/>
                </a:solidFill>
                <a:effectLst/>
                <a:latin typeface="Segoe UI" panose="020B0502040204020203" pitchFamily="34" charset="0"/>
              </a:rPr>
              <a:t>Id. de definición de contenido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En la tabla siguiente… todos los tipos. Puede crear sus propias definiciones de contenido con un id. arbitrario.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4"/>
              </a:rPr>
              <a:t>ContentDefinitions</a:t>
            </a:r>
            <a:r>
              <a:rPr lang="en-US" dirty="0">
                <a:hlinkClick r:id="rId4"/>
              </a:rPr>
              <a:t> - Azure AD B2C | Microsoft Learn</a:t>
            </a:r>
            <a:endParaRPr lang="en-US" b="1"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7275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a:t>
            </a:r>
            <a:r>
              <a:rPr lang="es-ES" dirty="0" err="1"/>
              <a:t>Verification</a:t>
            </a:r>
            <a:r>
              <a:rPr lang="es-ES" dirty="0"/>
              <a:t> control</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9079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Crear un flujo de </a:t>
            </a:r>
            <a:r>
              <a:rPr lang="es-ES" dirty="0" err="1"/>
              <a:t>Dsiplay</a:t>
            </a:r>
            <a:r>
              <a:rPr lang="es-ES" dirty="0"/>
              <a:t> </a:t>
            </a:r>
            <a:r>
              <a:rPr lang="es-ES" dirty="0" err="1"/>
              <a:t>Claim</a:t>
            </a:r>
            <a:r>
              <a:rPr lang="es-ES" dirty="0"/>
              <a:t> de Pedir DNI</a:t>
            </a:r>
          </a:p>
          <a:p>
            <a:r>
              <a:rPr lang="es-ES" dirty="0"/>
              <a:t>2 – Validar que el DNI cumpla el </a:t>
            </a:r>
            <a:r>
              <a:rPr lang="es-ES" dirty="0" err="1"/>
              <a:t>pattern</a:t>
            </a: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9772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60610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ClaimsProviders</a:t>
            </a:r>
            <a:r>
              <a:rPr lang="es-ES" b="0" i="0" dirty="0">
                <a:solidFill>
                  <a:srgbClr val="171717"/>
                </a:solidFill>
                <a:effectLst/>
                <a:latin typeface="Segoe UI" panose="020B0502040204020203" pitchFamily="34" charset="0"/>
              </a:rPr>
              <a:t> contiene el elemento siguiente:</a:t>
            </a:r>
          </a:p>
          <a:p>
            <a:pPr algn="l"/>
            <a:r>
              <a:rPr lang="es-ES" dirty="0" err="1">
                <a:effectLst/>
              </a:rPr>
              <a:t>ClaimsProvider</a:t>
            </a:r>
            <a:r>
              <a:rPr lang="es-ES" dirty="0">
                <a:effectLst/>
              </a:rPr>
              <a:t>        1:n                             Proveedor de notificaciones acreditado que se puede utilizar en varios recorridos de usuario.</a:t>
            </a:r>
          </a:p>
          <a:p>
            <a:pPr algn="l"/>
            <a:endParaRPr lang="es-E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Domain</a:t>
            </a:r>
            <a:r>
              <a:rPr lang="es-ES" b="0" i="0" dirty="0">
                <a:solidFill>
                  <a:srgbClr val="171717"/>
                </a:solidFill>
                <a:effectLst/>
                <a:latin typeface="Segoe UI" panose="020B0502040204020203" pitchFamily="34" charset="0"/>
              </a:rPr>
              <a:t>             0:1    Cadena que contiene el nombre de dominio del proveedor de notificaciones. Por ejemplo, si el proveedor de notificaciones incluye el perfil técnico de Facebook, el nombre de dominio será Facebook.com.</a:t>
            </a:r>
          </a:p>
          <a:p>
            <a:pPr algn="l"/>
            <a:r>
              <a:rPr lang="en-US" b="0" i="0" dirty="0">
                <a:solidFill>
                  <a:srgbClr val="171717"/>
                </a:solidFill>
                <a:effectLst/>
                <a:latin typeface="Segoe UI" panose="020B0502040204020203" pitchFamily="34" charset="0"/>
              </a:rPr>
              <a:t>DisplayName</a:t>
            </a:r>
            <a:r>
              <a:rPr lang="es-ES" b="0" i="0" dirty="0">
                <a:solidFill>
                  <a:srgbClr val="171717"/>
                </a:solidFill>
                <a:effectLst/>
                <a:latin typeface="Segoe UI" panose="020B0502040204020203" pitchFamily="34" charset="0"/>
              </a:rPr>
              <a:t>     1:1 Una cadena que contiene el nombre del proveedor de notificaciones.</a:t>
            </a:r>
          </a:p>
          <a:p>
            <a:pPr algn="l"/>
            <a:r>
              <a:rPr lang="en-US" u="none" strike="noStrike" dirty="0">
                <a:effectLst/>
                <a:hlinkClick r:id="rId3"/>
              </a:rPr>
              <a:t>TechnicalProfiles</a:t>
            </a:r>
            <a:r>
              <a:rPr lang="en-US" dirty="0">
                <a:effectLst/>
              </a:rPr>
              <a:t>0:1Conjunto de </a:t>
            </a:r>
            <a:r>
              <a:rPr lang="en-US" dirty="0" err="1">
                <a:effectLst/>
              </a:rPr>
              <a:t>perfiles</a:t>
            </a:r>
            <a:r>
              <a:rPr lang="en-US" dirty="0">
                <a:effectLst/>
              </a:rPr>
              <a:t> </a:t>
            </a:r>
            <a:r>
              <a:rPr lang="en-US" dirty="0" err="1">
                <a:effectLst/>
              </a:rPr>
              <a:t>técnicos</a:t>
            </a:r>
            <a:r>
              <a:rPr lang="en-US" dirty="0">
                <a:effectLst/>
              </a:rPr>
              <a:t> </a:t>
            </a:r>
            <a:r>
              <a:rPr lang="en-US" dirty="0" err="1">
                <a:effectLst/>
              </a:rPr>
              <a:t>admitidos</a:t>
            </a:r>
            <a:r>
              <a:rPr lang="en-US" dirty="0">
                <a:effectLst/>
              </a:rPr>
              <a:t> </a:t>
            </a:r>
            <a:r>
              <a:rPr lang="en-US" dirty="0" err="1">
                <a:effectLst/>
              </a:rPr>
              <a:t>por</a:t>
            </a:r>
            <a:r>
              <a:rPr lang="en-US" dirty="0">
                <a:effectLst/>
              </a:rPr>
              <a:t> </a:t>
            </a:r>
            <a:r>
              <a:rPr lang="en-US" dirty="0" err="1">
                <a:effectLst/>
              </a:rPr>
              <a:t>el</a:t>
            </a:r>
            <a:r>
              <a:rPr lang="en-US" dirty="0">
                <a:effectLst/>
              </a:rPr>
              <a:t> </a:t>
            </a:r>
            <a:r>
              <a:rPr lang="en-US" dirty="0" err="1">
                <a:effectLst/>
              </a:rPr>
              <a:t>proveedor</a:t>
            </a:r>
            <a:r>
              <a:rPr lang="en-US" dirty="0">
                <a:effectLst/>
              </a:rPr>
              <a:t> de </a:t>
            </a:r>
            <a:r>
              <a:rPr lang="en-US" dirty="0" err="1">
                <a:effectLst/>
              </a:rPr>
              <a:t>notificaciones</a:t>
            </a:r>
            <a:r>
              <a:rPr lang="en-US" dirty="0">
                <a:effectLst/>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n-US" b="0" i="0" dirty="0">
                <a:solidFill>
                  <a:srgbClr val="0101FD"/>
                </a:solidFill>
                <a:effectLst/>
                <a:latin typeface="SFMono-Regular"/>
              </a:rPr>
              <a:t>&lt;DisplayName&gt;</a:t>
            </a:r>
            <a:r>
              <a:rPr lang="en-US" b="0" i="0" dirty="0">
                <a:solidFill>
                  <a:srgbClr val="171717"/>
                </a:solidFill>
                <a:effectLst/>
                <a:latin typeface="SFMono-Regular"/>
              </a:rPr>
              <a:t>Azure Active Directory</a:t>
            </a:r>
            <a:r>
              <a:rPr lang="en-US" b="0" i="0" dirty="0">
                <a:solidFill>
                  <a:srgbClr val="0101FD"/>
                </a:solidFill>
                <a:effectLst/>
                <a:latin typeface="SFMono-Regular"/>
              </a:rPr>
              <a:t>&lt;/DisplayName&gt;</a:t>
            </a:r>
            <a:r>
              <a:rPr lang="en-US" b="0" i="0" dirty="0">
                <a:solidFill>
                  <a:srgbClr val="171717"/>
                </a:solidFill>
                <a:effectLst/>
                <a:latin typeface="SFMono-Regular"/>
              </a:rPr>
              <a:t> </a:t>
            </a:r>
            <a:endParaRPr lang="es-ES" b="0" i="0" dirty="0">
              <a:solidFill>
                <a:srgbClr val="171717"/>
              </a:solidFill>
              <a:effectLst/>
              <a:latin typeface="Segoe UI" panose="020B0502040204020203" pitchFamily="34" charset="0"/>
            </a:endParaRP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"AAD-Common"</a:t>
            </a:r>
            <a:r>
              <a:rPr lang="en-US" b="0" i="0" dirty="0">
                <a:solidFill>
                  <a:srgbClr val="0101FD"/>
                </a:solidFill>
                <a:effectLst/>
                <a:latin typeface="SFMono-Regular"/>
              </a:rPr>
              <a:t>&gt;</a:t>
            </a:r>
            <a:endParaRPr lang="en-US" b="0" i="0" dirty="0">
              <a:solidFill>
                <a:srgbClr val="171717"/>
              </a:solidFill>
              <a:effectLst/>
              <a:latin typeface="SFMono-Regular"/>
            </a:endParaRP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UserWriteUsingAlternativeSecurityId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UserReadUsingAlternativeSecurityId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UserReadUsingAlternativeSecurityId</a:t>
            </a:r>
            <a:r>
              <a:rPr lang="en-US" b="0" i="0" dirty="0">
                <a:solidFill>
                  <a:srgbClr val="A31515"/>
                </a:solidFill>
                <a:effectLst/>
                <a:latin typeface="SFMono-Regular"/>
              </a:rPr>
              <a:t>-</a:t>
            </a:r>
            <a:r>
              <a:rPr lang="en-US" b="0" i="0" dirty="0" err="1">
                <a:solidFill>
                  <a:srgbClr val="A31515"/>
                </a:solidFill>
                <a:effectLst/>
                <a:latin typeface="SFMono-Regular"/>
              </a:rPr>
              <a:t>NoError</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UserReadUsingEmailAddress</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UserWritePasswordUsingObjectId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UserWriteProfileUsingObjectId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UserWritePhoneNumberUsingObjectId</a:t>
            </a:r>
            <a:r>
              <a:rPr lang="en-US" b="0" i="0" dirty="0">
                <a:solidFill>
                  <a:srgbClr val="A31515"/>
                </a:solidFill>
                <a:effectLst/>
                <a:latin typeface="SFMono-Regular"/>
              </a:rPr>
              <a:t>"</a:t>
            </a:r>
            <a:r>
              <a:rPr lang="en-US" b="0" i="0" dirty="0">
                <a:solidFill>
                  <a:srgbClr val="0101FD"/>
                </a:solidFill>
                <a:effectLst/>
                <a:latin typeface="SFMono-Regular"/>
              </a:rPr>
              <a:t>&gt;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4152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171717"/>
                </a:solidFill>
                <a:effectLst/>
                <a:latin typeface="Segoe UI" panose="020B0502040204020203" pitchFamily="34" charset="0"/>
              </a:rPr>
              <a:t>Un </a:t>
            </a:r>
            <a:r>
              <a:rPr lang="es-ES" b="0" i="1" dirty="0">
                <a:solidFill>
                  <a:srgbClr val="171717"/>
                </a:solidFill>
                <a:effectLst/>
                <a:latin typeface="Segoe UI" panose="020B0502040204020203" pitchFamily="34" charset="0"/>
              </a:rPr>
              <a:t>perfil técnico</a:t>
            </a:r>
            <a:r>
              <a:rPr lang="es-ES" b="0" i="0" dirty="0">
                <a:solidFill>
                  <a:srgbClr val="171717"/>
                </a:solidFill>
                <a:effectLst/>
                <a:latin typeface="Segoe UI" panose="020B0502040204020203" pitchFamily="34" charset="0"/>
              </a:rPr>
              <a:t> proporciona un marco con un mecanismo integrado para comunicarse con distintos tipos de partes. Los perfiles técnicos se usan para comunicarse con su inquilino de Azure Active </a:t>
            </a:r>
            <a:r>
              <a:rPr lang="es-ES" b="0" i="0" dirty="0" err="1">
                <a:solidFill>
                  <a:srgbClr val="171717"/>
                </a:solidFill>
                <a:effectLst/>
                <a:latin typeface="Segoe UI" panose="020B0502040204020203" pitchFamily="34" charset="0"/>
              </a:rPr>
              <a:t>Directory</a:t>
            </a:r>
            <a:r>
              <a:rPr lang="es-ES" b="0" i="0" dirty="0">
                <a:solidFill>
                  <a:srgbClr val="171717"/>
                </a:solidFill>
                <a:effectLst/>
                <a:latin typeface="Segoe UI" panose="020B0502040204020203" pitchFamily="34" charset="0"/>
              </a:rPr>
              <a:t> B2C (Azure AD B2C) a fin de crear un usuario o leer un perfil de usuario. Un perfil técnico puede ser autoafirmado para habilitar la interacción con el usuario. Por ejemplo, un perfil técnico puede recopilar las credenciales del usuario para iniciar sesión y, a continuación, representar la página de registro o de restablecimiento de contraseña.</a:t>
            </a:r>
            <a:endParaRPr lang="es-E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34AA0A-9FC8-FA42-92A8-9963D1558654}" type="slidenum">
              <a:rPr kumimoji="0" lang="en-US"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1319295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AutoNum type="arabicPeriod"/>
            </a:pPr>
            <a:r>
              <a:rPr lang="es-ES" b="1" i="0" dirty="0">
                <a:solidFill>
                  <a:srgbClr val="171717"/>
                </a:solidFill>
                <a:effectLst/>
                <a:latin typeface="Segoe UI" panose="020B0502040204020203" pitchFamily="34" charset="0"/>
              </a:rPr>
              <a:t>Administración de la sesión de inicio de sesión único (SSO)</a:t>
            </a:r>
            <a:r>
              <a:rPr lang="es-ES" b="0" i="0" dirty="0">
                <a:solidFill>
                  <a:srgbClr val="171717"/>
                </a:solidFill>
                <a:effectLst/>
                <a:latin typeface="Segoe UI" panose="020B0502040204020203" pitchFamily="34" charset="0"/>
              </a:rPr>
              <a:t> : restaura el estado de sesión del perfil técnico mediante la </a:t>
            </a:r>
            <a:r>
              <a:rPr lang="es-ES" b="0" i="0" u="none" strike="noStrike" dirty="0">
                <a:solidFill>
                  <a:srgbClr val="171717"/>
                </a:solidFill>
                <a:effectLst/>
                <a:latin typeface="Segoe UI" panose="020B0502040204020203" pitchFamily="34" charset="0"/>
                <a:hlinkClick r:id="rId3"/>
              </a:rPr>
              <a:t>administración de la sesión de inicio de sesión único</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Transformación de notificaciones de entrada</a:t>
            </a:r>
            <a:r>
              <a:rPr lang="es-ES" b="0" i="0" dirty="0">
                <a:solidFill>
                  <a:srgbClr val="171717"/>
                </a:solidFill>
                <a:effectLst/>
                <a:latin typeface="Segoe UI" panose="020B0502040204020203" pitchFamily="34" charset="0"/>
              </a:rPr>
              <a:t>: antes de iniciarse el perfil técnico, Azure AD B2C ejecuta la entrada de </a:t>
            </a:r>
            <a:r>
              <a:rPr lang="es-ES" b="0" i="0" u="none" strike="noStrike" dirty="0">
                <a:solidFill>
                  <a:srgbClr val="171717"/>
                </a:solidFill>
                <a:effectLst/>
                <a:latin typeface="Segoe UI" panose="020B0502040204020203" pitchFamily="34" charset="0"/>
                <a:hlinkClick r:id="rId4"/>
              </a:rPr>
              <a:t>transformación de notificaciones</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Notificaciones de entrada</a:t>
            </a:r>
            <a:r>
              <a:rPr lang="es-ES" b="0" i="0" dirty="0">
                <a:solidFill>
                  <a:srgbClr val="171717"/>
                </a:solidFill>
                <a:effectLst/>
                <a:latin typeface="Segoe UI" panose="020B0502040204020203" pitchFamily="34" charset="0"/>
              </a:rPr>
              <a:t>: las notificaciones se toman del contenedor de notificaciones y se usan para el perfil técnico.</a:t>
            </a:r>
          </a:p>
          <a:p>
            <a:pPr algn="l">
              <a:buFont typeface="+mj-lt"/>
              <a:buAutoNum type="arabicPeriod"/>
            </a:pPr>
            <a:r>
              <a:rPr lang="es-ES" b="1" i="0" dirty="0">
                <a:solidFill>
                  <a:srgbClr val="171717"/>
                </a:solidFill>
                <a:effectLst/>
                <a:latin typeface="Segoe UI" panose="020B0502040204020203" pitchFamily="34" charset="0"/>
              </a:rPr>
              <a:t>Ejecución de perfil técnico</a:t>
            </a:r>
            <a:r>
              <a:rPr lang="es-ES" b="0" i="0" dirty="0">
                <a:solidFill>
                  <a:srgbClr val="171717"/>
                </a:solidFill>
                <a:effectLst/>
                <a:latin typeface="Segoe UI" panose="020B0502040204020203" pitchFamily="34" charset="0"/>
              </a:rPr>
              <a:t>: el perfil técnico intercambia las notificaciones con la parte configurada. Por ejemplo:</a:t>
            </a:r>
          </a:p>
          <a:p>
            <a:pPr marL="742950" lvl="1" indent="-285750" algn="l">
              <a:buFont typeface="+mj-lt"/>
              <a:buAutoNum type="arabicPeriod"/>
            </a:pPr>
            <a:r>
              <a:rPr lang="es-ES" b="0" i="0" dirty="0">
                <a:solidFill>
                  <a:srgbClr val="171717"/>
                </a:solidFill>
                <a:effectLst/>
                <a:latin typeface="Segoe UI" panose="020B0502040204020203" pitchFamily="34" charset="0"/>
              </a:rPr>
              <a:t>Redirige el usuario al proveedor de identidades para completar el inicio de sesión. Después de iniciar sesión correctamente, el usuario regresa y la ejecución del perfil técnico continúa.</a:t>
            </a:r>
          </a:p>
          <a:p>
            <a:pPr marL="742950" lvl="1" indent="-285750" algn="l">
              <a:buFont typeface="+mj-lt"/>
              <a:buAutoNum type="arabicPeriod"/>
            </a:pPr>
            <a:r>
              <a:rPr lang="es-ES" b="0" i="0" dirty="0">
                <a:solidFill>
                  <a:srgbClr val="171717"/>
                </a:solidFill>
                <a:effectLst/>
                <a:latin typeface="Segoe UI" panose="020B0502040204020203" pitchFamily="34" charset="0"/>
              </a:rPr>
              <a:t>Llama a una API REST mientras envía parámetros como </a:t>
            </a:r>
            <a:r>
              <a:rPr lang="es-ES" b="0" i="0" dirty="0" err="1">
                <a:solidFill>
                  <a:srgbClr val="171717"/>
                </a:solidFill>
                <a:effectLst/>
                <a:latin typeface="Segoe UI" panose="020B0502040204020203" pitchFamily="34" charset="0"/>
              </a:rPr>
              <a:t>InputClaims</a:t>
            </a:r>
            <a:r>
              <a:rPr lang="es-ES" b="0" i="0" dirty="0">
                <a:solidFill>
                  <a:srgbClr val="171717"/>
                </a:solidFill>
                <a:effectLst/>
                <a:latin typeface="Segoe UI" panose="020B0502040204020203" pitchFamily="34" charset="0"/>
              </a:rPr>
              <a:t> y recupera información como </a:t>
            </a:r>
            <a:r>
              <a:rPr lang="es-ES" b="0" i="0" dirty="0" err="1">
                <a:solidFill>
                  <a:srgbClr val="171717"/>
                </a:solidFill>
                <a:effectLst/>
                <a:latin typeface="Segoe UI" panose="020B0502040204020203" pitchFamily="34" charset="0"/>
              </a:rPr>
              <a:t>OutputClaims</a:t>
            </a:r>
            <a:r>
              <a:rPr lang="es-ES" b="0" i="0" dirty="0">
                <a:solidFill>
                  <a:srgbClr val="171717"/>
                </a:solidFill>
                <a:effectLst/>
                <a:latin typeface="Segoe UI" panose="020B0502040204020203" pitchFamily="34" charset="0"/>
              </a:rPr>
              <a:t>.</a:t>
            </a:r>
          </a:p>
          <a:p>
            <a:pPr marL="742950" lvl="1" indent="-285750" algn="l">
              <a:buFont typeface="+mj-lt"/>
              <a:buAutoNum type="arabicPeriod"/>
            </a:pPr>
            <a:r>
              <a:rPr lang="es-ES" b="0" i="0" dirty="0">
                <a:solidFill>
                  <a:srgbClr val="171717"/>
                </a:solidFill>
                <a:effectLst/>
                <a:latin typeface="Segoe UI" panose="020B0502040204020203" pitchFamily="34" charset="0"/>
              </a:rPr>
              <a:t>Crea o actualiza los usuarios la cuenta de usuario.</a:t>
            </a:r>
          </a:p>
          <a:p>
            <a:pPr marL="742950" lvl="1" indent="-285750" algn="l">
              <a:buFont typeface="+mj-lt"/>
              <a:buAutoNum type="arabicPeriod"/>
            </a:pPr>
            <a:r>
              <a:rPr lang="es-ES" b="0" i="0" dirty="0">
                <a:solidFill>
                  <a:srgbClr val="171717"/>
                </a:solidFill>
                <a:effectLst/>
                <a:latin typeface="Segoe UI" panose="020B0502040204020203" pitchFamily="34" charset="0"/>
              </a:rPr>
              <a:t>Envía y verifica el mensaje de texto de autenticación </a:t>
            </a:r>
            <a:r>
              <a:rPr lang="es-ES" b="0" i="0" dirty="0" err="1">
                <a:solidFill>
                  <a:srgbClr val="171717"/>
                </a:solidFill>
                <a:effectLst/>
                <a:latin typeface="Segoe UI" panose="020B0502040204020203" pitchFamily="34" charset="0"/>
              </a:rPr>
              <a:t>multifactor</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Perfiles técnicos de validación</a:t>
            </a:r>
            <a:r>
              <a:rPr lang="es-ES" b="0" i="0" dirty="0">
                <a:solidFill>
                  <a:srgbClr val="171717"/>
                </a:solidFill>
                <a:effectLst/>
                <a:latin typeface="Segoe UI" panose="020B0502040204020203" pitchFamily="34" charset="0"/>
              </a:rPr>
              <a:t>: un </a:t>
            </a:r>
            <a:r>
              <a:rPr lang="es-ES" b="0" i="0" u="none" strike="noStrike" dirty="0">
                <a:solidFill>
                  <a:srgbClr val="171717"/>
                </a:solidFill>
                <a:effectLst/>
                <a:latin typeface="Segoe UI" panose="020B0502040204020203" pitchFamily="34" charset="0"/>
                <a:hlinkClick r:id="rId5"/>
              </a:rPr>
              <a:t>perfil técnico autoafirmado</a:t>
            </a:r>
            <a:r>
              <a:rPr lang="es-ES" b="0" i="0" dirty="0">
                <a:solidFill>
                  <a:srgbClr val="171717"/>
                </a:solidFill>
                <a:effectLst/>
                <a:latin typeface="Segoe UI" panose="020B0502040204020203" pitchFamily="34" charset="0"/>
              </a:rPr>
              <a:t> puede llamar a </a:t>
            </a:r>
            <a:r>
              <a:rPr lang="es-ES" b="0" i="0" u="none" strike="noStrike" dirty="0">
                <a:solidFill>
                  <a:srgbClr val="171717"/>
                </a:solidFill>
                <a:effectLst/>
                <a:latin typeface="Segoe UI" panose="020B0502040204020203" pitchFamily="34" charset="0"/>
                <a:hlinkClick r:id="rId6"/>
              </a:rPr>
              <a:t>perfiles técnicos de validación</a:t>
            </a:r>
            <a:r>
              <a:rPr lang="es-ES" b="0" i="0" dirty="0">
                <a:solidFill>
                  <a:srgbClr val="171717"/>
                </a:solidFill>
                <a:effectLst/>
                <a:latin typeface="Segoe UI" panose="020B0502040204020203" pitchFamily="34" charset="0"/>
              </a:rPr>
              <a:t> para validar los datos generados por el usuario.</a:t>
            </a:r>
          </a:p>
          <a:p>
            <a:pPr algn="l">
              <a:buFont typeface="+mj-lt"/>
              <a:buAutoNum type="arabicPeriod"/>
            </a:pPr>
            <a:r>
              <a:rPr lang="es-ES" b="1" i="0" dirty="0">
                <a:solidFill>
                  <a:srgbClr val="171717"/>
                </a:solidFill>
                <a:effectLst/>
                <a:latin typeface="Segoe UI" panose="020B0502040204020203" pitchFamily="34" charset="0"/>
              </a:rPr>
              <a:t>Notificaciones de salida</a:t>
            </a:r>
            <a:r>
              <a:rPr lang="es-ES" b="0" i="0" dirty="0">
                <a:solidFill>
                  <a:srgbClr val="171717"/>
                </a:solidFill>
                <a:effectLst/>
                <a:latin typeface="Segoe UI" panose="020B0502040204020203" pitchFamily="34" charset="0"/>
              </a:rPr>
              <a:t>: las notificaciones se devuelven al contenedor de notificaciones. Puede usar esas notificaciones en el siguiente paso de orquestaciones o generar transformaciones de notificaciones.</a:t>
            </a:r>
          </a:p>
          <a:p>
            <a:pPr algn="l">
              <a:buFont typeface="+mj-lt"/>
              <a:buAutoNum type="arabicPeriod"/>
            </a:pPr>
            <a:r>
              <a:rPr lang="es-ES" b="1" i="0" dirty="0">
                <a:solidFill>
                  <a:srgbClr val="171717"/>
                </a:solidFill>
                <a:effectLst/>
                <a:latin typeface="Segoe UI" panose="020B0502040204020203" pitchFamily="34" charset="0"/>
              </a:rPr>
              <a:t>Transformaciones de notificaciones de salida</a:t>
            </a:r>
            <a:r>
              <a:rPr lang="es-ES" b="0" i="0" dirty="0">
                <a:solidFill>
                  <a:srgbClr val="171717"/>
                </a:solidFill>
                <a:effectLst/>
                <a:latin typeface="Segoe UI" panose="020B0502040204020203" pitchFamily="34" charset="0"/>
              </a:rPr>
              <a:t>: una vez completado el perfil técnico, Azure AD B2C ejecuta las </a:t>
            </a:r>
            <a:r>
              <a:rPr lang="es-ES" b="0" i="0" u="none" strike="noStrike" dirty="0">
                <a:solidFill>
                  <a:srgbClr val="171717"/>
                </a:solidFill>
                <a:effectLst/>
                <a:latin typeface="Segoe UI" panose="020B0502040204020203" pitchFamily="34" charset="0"/>
                <a:hlinkClick r:id="rId4"/>
              </a:rPr>
              <a:t>transformaciones de notificaciones</a:t>
            </a:r>
            <a:r>
              <a:rPr lang="es-ES" b="0" i="0" dirty="0">
                <a:solidFill>
                  <a:srgbClr val="171717"/>
                </a:solidFill>
                <a:effectLst/>
                <a:latin typeface="Segoe UI" panose="020B0502040204020203" pitchFamily="34" charset="0"/>
              </a:rPr>
              <a:t> de salida.</a:t>
            </a:r>
          </a:p>
          <a:p>
            <a:pPr algn="l">
              <a:buFont typeface="+mj-lt"/>
              <a:buAutoNum type="arabicPeriod"/>
            </a:pPr>
            <a:r>
              <a:rPr lang="es-ES" b="1" i="0" dirty="0">
                <a:solidFill>
                  <a:srgbClr val="171717"/>
                </a:solidFill>
                <a:effectLst/>
                <a:latin typeface="Segoe UI" panose="020B0502040204020203" pitchFamily="34" charset="0"/>
              </a:rPr>
              <a:t>Administración de la sesión de SSO</a:t>
            </a:r>
            <a:r>
              <a:rPr lang="es-ES" b="0" i="0" dirty="0">
                <a:solidFill>
                  <a:srgbClr val="171717"/>
                </a:solidFill>
                <a:effectLst/>
                <a:latin typeface="Segoe UI" panose="020B0502040204020203" pitchFamily="34" charset="0"/>
              </a:rPr>
              <a:t>: conserva los datos del perfil técnico en la sesión mediante la </a:t>
            </a:r>
            <a:r>
              <a:rPr lang="es-ES" b="0" i="0" u="none" strike="noStrike" dirty="0">
                <a:solidFill>
                  <a:srgbClr val="171717"/>
                </a:solidFill>
                <a:effectLst/>
                <a:latin typeface="Segoe UI" panose="020B0502040204020203" pitchFamily="34" charset="0"/>
                <a:hlinkClick r:id="rId3"/>
              </a:rPr>
              <a:t>administración de la sesión de SSO</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89</a:t>
            </a:fld>
            <a:endParaRPr lang="en-US"/>
          </a:p>
        </p:txBody>
      </p:sp>
    </p:spTree>
    <p:extLst>
      <p:ext uri="{BB962C8B-B14F-4D97-AF65-F5344CB8AC3E}">
        <p14:creationId xmlns:p14="http://schemas.microsoft.com/office/powerpoint/2010/main" val="6539691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4334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dk1"/>
                </a:solidFill>
                <a:effectLst/>
                <a:latin typeface="+mn-lt"/>
                <a:ea typeface="+mn-ea"/>
                <a:cs typeface="+mn-cs"/>
              </a:rPr>
              <a:t>Formato del token de entrada. Los valores posibles son </a:t>
            </a:r>
            <a:r>
              <a:rPr lang="es-ES" dirty="0"/>
              <a:t>JSON</a:t>
            </a:r>
            <a:r>
              <a:rPr lang="es-ES" sz="1200" b="0" i="0" kern="1200" dirty="0">
                <a:solidFill>
                  <a:schemeClr val="dk1"/>
                </a:solidFill>
                <a:effectLst/>
                <a:latin typeface="+mn-lt"/>
                <a:ea typeface="+mn-ea"/>
                <a:cs typeface="+mn-cs"/>
              </a:rPr>
              <a:t>, </a:t>
            </a:r>
            <a:r>
              <a:rPr lang="es-ES" dirty="0"/>
              <a:t>JWT</a:t>
            </a:r>
            <a:r>
              <a:rPr lang="es-ES" sz="1200" b="0" i="0" kern="1200" dirty="0">
                <a:solidFill>
                  <a:schemeClr val="dk1"/>
                </a:solidFill>
                <a:effectLst/>
                <a:latin typeface="+mn-lt"/>
                <a:ea typeface="+mn-ea"/>
                <a:cs typeface="+mn-cs"/>
              </a:rPr>
              <a:t>, </a:t>
            </a:r>
            <a:r>
              <a:rPr lang="es-ES" dirty="0"/>
              <a:t>SAML11</a:t>
            </a:r>
            <a:r>
              <a:rPr lang="es-ES" sz="1200" b="0" i="0" kern="1200" dirty="0">
                <a:solidFill>
                  <a:schemeClr val="dk1"/>
                </a:solidFill>
                <a:effectLst/>
                <a:latin typeface="+mn-lt"/>
                <a:ea typeface="+mn-ea"/>
                <a:cs typeface="+mn-cs"/>
              </a:rPr>
              <a:t> o </a:t>
            </a:r>
            <a:r>
              <a:rPr lang="es-ES" dirty="0"/>
              <a:t>SAML2</a:t>
            </a:r>
            <a:endParaRPr lang="es-ES" dirty="0">
              <a:effectLst/>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430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Creación</a:t>
            </a:r>
            <a:r>
              <a:rPr lang="en-US" dirty="0"/>
              <a:t> de un tenant de Azure B2C </a:t>
            </a:r>
            <a:r>
              <a:rPr lang="en-US" dirty="0" err="1"/>
              <a:t>desde</a:t>
            </a:r>
            <a:r>
              <a:rPr lang="en-US" dirty="0"/>
              <a:t> cero (</a:t>
            </a:r>
            <a:r>
              <a:rPr lang="en-US" dirty="0" err="1"/>
              <a:t>todo</a:t>
            </a:r>
            <a:r>
              <a:rPr lang="en-US" dirty="0"/>
              <a:t> </a:t>
            </a:r>
            <a:r>
              <a:rPr lang="en-US" dirty="0" err="1"/>
              <a:t>mediante</a:t>
            </a:r>
            <a:r>
              <a:rPr lang="en-US" dirty="0"/>
              <a:t> </a:t>
            </a:r>
            <a:r>
              <a:rPr lang="en-US" dirty="0" err="1"/>
              <a:t>el</a:t>
            </a:r>
            <a:r>
              <a:rPr lang="en-US" dirty="0"/>
              <a:t> portal de Azure):</a:t>
            </a:r>
          </a:p>
          <a:p>
            <a:pPr marL="171450" indent="-171450">
              <a:buFontTx/>
              <a:buChar char="-"/>
            </a:pPr>
            <a:r>
              <a:rPr lang="en-US" dirty="0" err="1"/>
              <a:t>Desde</a:t>
            </a:r>
            <a:r>
              <a:rPr lang="en-US" dirty="0"/>
              <a:t> </a:t>
            </a:r>
            <a:r>
              <a:rPr lang="en-US" dirty="0" err="1"/>
              <a:t>plaindevelopment</a:t>
            </a:r>
            <a:r>
              <a:rPr lang="en-US" dirty="0"/>
              <a:t> </a:t>
            </a:r>
            <a:r>
              <a:rPr lang="en-US" dirty="0" err="1"/>
              <a:t>creamos</a:t>
            </a:r>
            <a:r>
              <a:rPr lang="en-US" dirty="0"/>
              <a:t> </a:t>
            </a:r>
            <a:r>
              <a:rPr lang="en-US" dirty="0" err="1"/>
              <a:t>una</a:t>
            </a:r>
            <a:r>
              <a:rPr lang="en-US" dirty="0"/>
              <a:t> </a:t>
            </a:r>
            <a:r>
              <a:rPr lang="en-US" dirty="0" err="1"/>
              <a:t>instancia</a:t>
            </a:r>
            <a:r>
              <a:rPr lang="en-US" dirty="0"/>
              <a:t> de Azure B2C con un nuevo </a:t>
            </a:r>
            <a:r>
              <a:rPr lang="en-US" dirty="0" err="1"/>
              <a:t>nombre</a:t>
            </a:r>
            <a:r>
              <a:rPr lang="en-US" dirty="0"/>
              <a:t> (</a:t>
            </a:r>
            <a:r>
              <a:rPr lang="en-US" dirty="0" err="1"/>
              <a:t>ojo</a:t>
            </a:r>
            <a:r>
              <a:rPr lang="en-US" dirty="0"/>
              <a:t> a </a:t>
            </a:r>
            <a:r>
              <a:rPr lang="en-US" dirty="0" err="1"/>
              <a:t>los</a:t>
            </a:r>
            <a:r>
              <a:rPr lang="en-US" dirty="0"/>
              <a:t> </a:t>
            </a:r>
            <a:r>
              <a:rPr lang="en-US" dirty="0" err="1"/>
              <a:t>tiempos</a:t>
            </a:r>
            <a:r>
              <a:rPr lang="en-US" dirty="0"/>
              <a:t> que le cuesta un tanto…)</a:t>
            </a:r>
          </a:p>
          <a:p>
            <a:pPr marL="171450" indent="-171450">
              <a:buFontTx/>
              <a:buChar char="-"/>
            </a:pPr>
            <a:endParaRPr lang="en-US" dirty="0"/>
          </a:p>
          <a:p>
            <a:pPr marL="171450" indent="-171450">
              <a:buFontTx/>
              <a:buChar char="-"/>
            </a:pPr>
            <a:r>
              <a:rPr lang="en-US" dirty="0" err="1"/>
              <a:t>Registramos</a:t>
            </a:r>
            <a:r>
              <a:rPr lang="en-US" dirty="0"/>
              <a:t> </a:t>
            </a:r>
            <a:r>
              <a:rPr lang="en-US" dirty="0" err="1"/>
              <a:t>nuestra</a:t>
            </a:r>
            <a:r>
              <a:rPr lang="en-US" dirty="0"/>
              <a:t> </a:t>
            </a:r>
            <a:r>
              <a:rPr lang="en-US" dirty="0" err="1"/>
              <a:t>primera</a:t>
            </a:r>
            <a:r>
              <a:rPr lang="en-US" dirty="0"/>
              <a:t> </a:t>
            </a:r>
            <a:r>
              <a:rPr lang="en-US" dirty="0" err="1"/>
              <a:t>aplicación</a:t>
            </a:r>
            <a:r>
              <a:rPr lang="en-US" dirty="0"/>
              <a:t> y </a:t>
            </a:r>
            <a:r>
              <a:rPr lang="en-US" dirty="0" err="1"/>
              <a:t>argumentamos</a:t>
            </a:r>
            <a:r>
              <a:rPr lang="en-US" dirty="0"/>
              <a:t> </a:t>
            </a:r>
            <a:r>
              <a:rPr lang="en-US" dirty="0" err="1"/>
              <a:t>el</a:t>
            </a:r>
            <a:r>
              <a:rPr lang="en-US" dirty="0"/>
              <a:t> </a:t>
            </a:r>
            <a:r>
              <a:rPr lang="en-US" dirty="0" err="1"/>
              <a:t>por</a:t>
            </a:r>
            <a:r>
              <a:rPr lang="en-US" dirty="0"/>
              <a:t> </a:t>
            </a:r>
            <a:r>
              <a:rPr lang="en-US" dirty="0" err="1"/>
              <a:t>qué</a:t>
            </a:r>
            <a:r>
              <a:rPr lang="en-US" dirty="0"/>
              <a:t>:</a:t>
            </a:r>
          </a:p>
          <a:p>
            <a:pPr marL="628650" lvl="1" indent="-171450">
              <a:buFontTx/>
              <a:buChar char="-"/>
            </a:pPr>
            <a:r>
              <a:rPr lang="en-US" dirty="0"/>
              <a:t>Antes de </a:t>
            </a:r>
            <a:r>
              <a:rPr lang="en-US" dirty="0" err="1"/>
              <a:t>cualquier</a:t>
            </a:r>
            <a:r>
              <a:rPr lang="en-US" dirty="0"/>
              <a:t> </a:t>
            </a:r>
            <a:r>
              <a:rPr lang="en-US" dirty="0" err="1"/>
              <a:t>interacción</a:t>
            </a:r>
            <a:r>
              <a:rPr lang="en-US" dirty="0"/>
              <a:t> con B2C, las </a:t>
            </a:r>
            <a:r>
              <a:rPr lang="en-US" dirty="0" err="1"/>
              <a:t>aplicaciones</a:t>
            </a:r>
            <a:r>
              <a:rPr lang="en-US" dirty="0"/>
              <a:t> </a:t>
            </a:r>
            <a:r>
              <a:rPr lang="en-US" dirty="0" err="1"/>
              <a:t>deben</a:t>
            </a:r>
            <a:r>
              <a:rPr lang="en-US" dirty="0"/>
              <a:t> de </a:t>
            </a:r>
            <a:r>
              <a:rPr lang="en-US" dirty="0" err="1"/>
              <a:t>estar</a:t>
            </a:r>
            <a:r>
              <a:rPr lang="en-US" dirty="0"/>
              <a:t> </a:t>
            </a:r>
            <a:r>
              <a:rPr lang="en-US" dirty="0" err="1"/>
              <a:t>registradas</a:t>
            </a:r>
            <a:r>
              <a:rPr lang="en-US" dirty="0"/>
              <a:t> </a:t>
            </a:r>
            <a:r>
              <a:rPr lang="en-US" dirty="0" err="1"/>
              <a:t>en</a:t>
            </a:r>
            <a:r>
              <a:rPr lang="en-US" dirty="0"/>
              <a:t> </a:t>
            </a:r>
            <a:r>
              <a:rPr lang="en-US" dirty="0" err="1"/>
              <a:t>el</a:t>
            </a:r>
            <a:r>
              <a:rPr lang="en-US" dirty="0"/>
              <a:t> tenant </a:t>
            </a:r>
            <a:r>
              <a:rPr lang="en-US" dirty="0" err="1"/>
              <a:t>correspondiente</a:t>
            </a:r>
            <a:r>
              <a:rPr lang="en-US" dirty="0"/>
              <a:t>.</a:t>
            </a:r>
          </a:p>
          <a:p>
            <a:pPr marL="171450" lvl="0" indent="-171450">
              <a:buFontTx/>
              <a:buChar char="-"/>
            </a:pPr>
            <a:r>
              <a:rPr lang="en-US" dirty="0" err="1"/>
              <a:t>Detalles</a:t>
            </a:r>
            <a:r>
              <a:rPr lang="en-US" dirty="0"/>
              <a:t> de </a:t>
            </a:r>
            <a:r>
              <a:rPr lang="en-US" dirty="0" err="1"/>
              <a:t>registro</a:t>
            </a:r>
            <a:r>
              <a:rPr lang="en-US" dirty="0"/>
              <a:t>:</a:t>
            </a:r>
          </a:p>
          <a:p>
            <a:pPr marL="628650" lvl="1" indent="-171450">
              <a:buFontTx/>
              <a:buChar char="-"/>
            </a:pPr>
            <a:r>
              <a:rPr lang="en-US" dirty="0" err="1"/>
              <a:t>Cualquier</a:t>
            </a:r>
            <a:r>
              <a:rPr lang="en-US" dirty="0"/>
              <a:t> </a:t>
            </a:r>
            <a:r>
              <a:rPr lang="en-US" dirty="0" err="1"/>
              <a:t>nombre</a:t>
            </a:r>
            <a:r>
              <a:rPr lang="en-US" dirty="0"/>
              <a:t>.</a:t>
            </a:r>
          </a:p>
          <a:p>
            <a:pPr marL="628650" lvl="1" indent="-171450">
              <a:buFontTx/>
              <a:buChar char="-"/>
            </a:pPr>
            <a:r>
              <a:rPr lang="en-US" dirty="0"/>
              <a:t>Account type: Accounts in any identity provider.</a:t>
            </a:r>
          </a:p>
          <a:p>
            <a:pPr marL="628650" lvl="1" indent="-171450">
              <a:buFontTx/>
              <a:buChar char="-"/>
            </a:pPr>
            <a:r>
              <a:rPr lang="en-US" dirty="0"/>
              <a:t>Redirect URI (Web): </a:t>
            </a:r>
            <a:r>
              <a:rPr lang="en-US" b="0" i="0" dirty="0">
                <a:solidFill>
                  <a:srgbClr val="E6E6E6"/>
                </a:solidFill>
                <a:effectLst/>
                <a:latin typeface="SFMono-Regular"/>
              </a:rPr>
              <a:t>https://jwt.ms</a:t>
            </a:r>
          </a:p>
          <a:p>
            <a:pPr marL="628650" lvl="1" indent="-171450">
              <a:buFontTx/>
              <a:buChar char="-"/>
            </a:pPr>
            <a:r>
              <a:rPr lang="en-US" b="0" i="0" dirty="0">
                <a:solidFill>
                  <a:srgbClr val="E6E6E6"/>
                </a:solidFill>
                <a:effectLst/>
                <a:latin typeface="SFMono-Regular"/>
              </a:rPr>
              <a:t>Permissions: Grant admin consent to </a:t>
            </a:r>
            <a:r>
              <a:rPr lang="en-US" b="0" i="0" dirty="0" err="1">
                <a:solidFill>
                  <a:srgbClr val="E6E6E6"/>
                </a:solidFill>
                <a:effectLst/>
                <a:latin typeface="SFMono-Regular"/>
              </a:rPr>
              <a:t>openid</a:t>
            </a:r>
            <a:r>
              <a:rPr lang="en-US" b="0" i="0" dirty="0">
                <a:solidFill>
                  <a:srgbClr val="E6E6E6"/>
                </a:solidFill>
                <a:effectLst/>
                <a:latin typeface="SFMono-Regular"/>
              </a:rPr>
              <a:t> and </a:t>
            </a:r>
            <a:r>
              <a:rPr lang="en-US" b="0" i="0" dirty="0" err="1">
                <a:solidFill>
                  <a:srgbClr val="E6E6E6"/>
                </a:solidFill>
                <a:effectLst/>
                <a:latin typeface="SFMono-Regular"/>
              </a:rPr>
              <a:t>offline_access</a:t>
            </a:r>
            <a:endParaRPr lang="en-US" b="0" i="0" dirty="0">
              <a:solidFill>
                <a:srgbClr val="E6E6E6"/>
              </a:solidFill>
              <a:effectLst/>
              <a:latin typeface="SFMono-Regular"/>
            </a:endParaRPr>
          </a:p>
          <a:p>
            <a:pPr marL="628650" lvl="1" indent="-171450">
              <a:buFontTx/>
              <a:buChar char="-"/>
            </a:pPr>
            <a:endParaRPr lang="en-US" b="0" i="0" dirty="0">
              <a:solidFill>
                <a:srgbClr val="E6E6E6"/>
              </a:solidFill>
              <a:effectLst/>
              <a:latin typeface="SFMono-Regular"/>
            </a:endParaRPr>
          </a:p>
          <a:p>
            <a:pPr marL="171450" lvl="0" indent="-171450">
              <a:buFontTx/>
              <a:buChar char="-"/>
            </a:pPr>
            <a:r>
              <a:rPr lang="en-US" b="0" i="0" dirty="0" err="1">
                <a:solidFill>
                  <a:srgbClr val="E6E6E6"/>
                </a:solidFill>
                <a:effectLst/>
                <a:latin typeface="SFMono-Regular"/>
              </a:rPr>
              <a:t>Creamos</a:t>
            </a:r>
            <a:r>
              <a:rPr lang="en-US" b="0" i="0" dirty="0">
                <a:solidFill>
                  <a:srgbClr val="E6E6E6"/>
                </a:solidFill>
                <a:effectLst/>
                <a:latin typeface="SFMono-Regular"/>
              </a:rPr>
              <a:t> un </a:t>
            </a:r>
            <a:r>
              <a:rPr lang="en-US" b="0" i="0" dirty="0" err="1">
                <a:solidFill>
                  <a:srgbClr val="E6E6E6"/>
                </a:solidFill>
                <a:effectLst/>
                <a:latin typeface="SFMono-Regular"/>
              </a:rPr>
              <a:t>secreto</a:t>
            </a:r>
            <a:r>
              <a:rPr lang="en-US" b="0" i="0" dirty="0">
                <a:solidFill>
                  <a:srgbClr val="E6E6E6"/>
                </a:solidFill>
                <a:effectLst/>
                <a:latin typeface="SFMono-Regular"/>
              </a:rPr>
              <a:t>:</a:t>
            </a:r>
          </a:p>
          <a:p>
            <a:pPr marL="628650" lvl="1" indent="-171450">
              <a:buFontTx/>
              <a:buChar char="-"/>
            </a:pPr>
            <a:r>
              <a:rPr lang="en-US" b="0" i="0" dirty="0" err="1">
                <a:solidFill>
                  <a:srgbClr val="E6E6E6"/>
                </a:solidFill>
                <a:effectLst/>
                <a:latin typeface="SFMono-Regular"/>
              </a:rPr>
              <a:t>Cualquier</a:t>
            </a:r>
            <a:r>
              <a:rPr lang="en-US" b="0" i="0" dirty="0">
                <a:solidFill>
                  <a:srgbClr val="E6E6E6"/>
                </a:solidFill>
                <a:effectLst/>
                <a:latin typeface="SFMono-Regular"/>
              </a:rPr>
              <a:t> </a:t>
            </a:r>
            <a:r>
              <a:rPr lang="en-US" b="0" i="0" dirty="0" err="1">
                <a:solidFill>
                  <a:srgbClr val="E6E6E6"/>
                </a:solidFill>
                <a:effectLst/>
                <a:latin typeface="SFMono-Regular"/>
              </a:rPr>
              <a:t>configuración</a:t>
            </a:r>
            <a:r>
              <a:rPr lang="en-US" b="0" i="0" dirty="0">
                <a:solidFill>
                  <a:srgbClr val="E6E6E6"/>
                </a:solidFill>
                <a:effectLst/>
                <a:latin typeface="SFMono-Regular"/>
              </a:rPr>
              <a:t>.</a:t>
            </a:r>
          </a:p>
          <a:p>
            <a:pPr marL="628650" lvl="1" indent="-171450">
              <a:buFontTx/>
              <a:buChar char="-"/>
            </a:pPr>
            <a:endParaRPr lang="en-US" b="0" i="0" dirty="0">
              <a:solidFill>
                <a:srgbClr val="E6E6E6"/>
              </a:solidFill>
              <a:effectLst/>
              <a:latin typeface="SFMono-Regular"/>
            </a:endParaRPr>
          </a:p>
          <a:p>
            <a:pPr marL="171450" lvl="0" indent="-171450">
              <a:buFontTx/>
              <a:buChar char="-"/>
            </a:pPr>
            <a:r>
              <a:rPr lang="en-US" b="0" i="0" dirty="0" err="1">
                <a:solidFill>
                  <a:srgbClr val="E6E6E6"/>
                </a:solidFill>
                <a:effectLst/>
                <a:latin typeface="SFMono-Regular"/>
              </a:rPr>
              <a:t>En</a:t>
            </a:r>
            <a:r>
              <a:rPr lang="en-US" b="0" i="0" dirty="0">
                <a:solidFill>
                  <a:srgbClr val="E6E6E6"/>
                </a:solidFill>
                <a:effectLst/>
                <a:latin typeface="SFMono-Regular"/>
              </a:rPr>
              <a:t> authentication </a:t>
            </a:r>
            <a:r>
              <a:rPr lang="en-US" b="0" i="0" dirty="0" err="1">
                <a:solidFill>
                  <a:srgbClr val="E6E6E6"/>
                </a:solidFill>
                <a:effectLst/>
                <a:latin typeface="SFMono-Regular"/>
              </a:rPr>
              <a:t>marcamos</a:t>
            </a:r>
            <a:r>
              <a:rPr lang="en-US" b="0" i="0" dirty="0">
                <a:solidFill>
                  <a:srgbClr val="E6E6E6"/>
                </a:solidFill>
                <a:effectLst/>
                <a:latin typeface="SFMono-Regular"/>
              </a:rPr>
              <a:t> </a:t>
            </a:r>
            <a:r>
              <a:rPr lang="en-US" b="0" i="0" dirty="0" err="1">
                <a:solidFill>
                  <a:srgbClr val="E6E6E6"/>
                </a:solidFill>
                <a:effectLst/>
                <a:latin typeface="SFMono-Regular"/>
              </a:rPr>
              <a:t>los</a:t>
            </a:r>
            <a:r>
              <a:rPr lang="en-US" b="0" i="0" dirty="0">
                <a:solidFill>
                  <a:srgbClr val="E6E6E6"/>
                </a:solidFill>
                <a:effectLst/>
                <a:latin typeface="SFMono-Regular"/>
              </a:rPr>
              <a:t> boxes de Implicit grant and hybrid flows (</a:t>
            </a:r>
            <a:r>
              <a:rPr lang="en-US" b="0" i="0" dirty="0" err="1">
                <a:solidFill>
                  <a:srgbClr val="E6E6E6"/>
                </a:solidFill>
                <a:effectLst/>
                <a:latin typeface="SFMono-Regular"/>
              </a:rPr>
              <a:t>solamente</a:t>
            </a:r>
            <a:r>
              <a:rPr lang="en-US" b="0" i="0" dirty="0">
                <a:solidFill>
                  <a:srgbClr val="E6E6E6"/>
                </a:solidFill>
                <a:effectLst/>
                <a:latin typeface="SFMono-Regular"/>
              </a:rPr>
              <a:t> </a:t>
            </a:r>
            <a:r>
              <a:rPr lang="en-US" b="0" i="0" dirty="0" err="1">
                <a:solidFill>
                  <a:srgbClr val="E6E6E6"/>
                </a:solidFill>
                <a:effectLst/>
                <a:latin typeface="SFMono-Regular"/>
              </a:rPr>
              <a:t>por</a:t>
            </a:r>
            <a:r>
              <a:rPr lang="en-US" b="0" i="0" dirty="0">
                <a:solidFill>
                  <a:srgbClr val="E6E6E6"/>
                </a:solidFill>
                <a:effectLst/>
                <a:latin typeface="SFMono-Regular"/>
              </a:rPr>
              <a:t> </a:t>
            </a:r>
            <a:r>
              <a:rPr lang="en-US" b="0" i="0" dirty="0" err="1">
                <a:solidFill>
                  <a:srgbClr val="E6E6E6"/>
                </a:solidFill>
                <a:effectLst/>
                <a:latin typeface="SFMono-Regular"/>
              </a:rPr>
              <a:t>el</a:t>
            </a:r>
            <a:r>
              <a:rPr lang="en-US" b="0" i="0" dirty="0">
                <a:solidFill>
                  <a:srgbClr val="E6E6E6"/>
                </a:solidFill>
                <a:effectLst/>
                <a:latin typeface="SFMono-Regular"/>
              </a:rPr>
              <a:t> </a:t>
            </a:r>
            <a:r>
              <a:rPr lang="en-US" b="0" i="0" dirty="0" err="1">
                <a:solidFill>
                  <a:srgbClr val="E6E6E6"/>
                </a:solidFill>
                <a:effectLst/>
                <a:latin typeface="SFMono-Regular"/>
              </a:rPr>
              <a:t>hecho</a:t>
            </a:r>
            <a:r>
              <a:rPr lang="en-US" b="0" i="0" dirty="0">
                <a:solidFill>
                  <a:srgbClr val="E6E6E6"/>
                </a:solidFill>
                <a:effectLst/>
                <a:latin typeface="SFMono-Regular"/>
              </a:rPr>
              <a:t> de </a:t>
            </a:r>
            <a:r>
              <a:rPr lang="en-US" b="0" i="0" dirty="0" err="1">
                <a:solidFill>
                  <a:srgbClr val="E6E6E6"/>
                </a:solidFill>
                <a:effectLst/>
                <a:latin typeface="SFMono-Regular"/>
              </a:rPr>
              <a:t>probar</a:t>
            </a:r>
            <a:r>
              <a:rPr lang="en-US" b="0" i="0" dirty="0">
                <a:solidFill>
                  <a:srgbClr val="E6E6E6"/>
                </a:solidFill>
                <a:effectLst/>
                <a:latin typeface="SFMono-Regular"/>
              </a:rPr>
              <a:t> con jwt.ms).</a:t>
            </a:r>
          </a:p>
          <a:p>
            <a:pPr marL="628650" lvl="1" indent="-171450">
              <a:buFontTx/>
              <a:buChar char="-"/>
            </a:pPr>
            <a:endParaRPr lang="en-US" b="0" i="0" dirty="0">
              <a:solidFill>
                <a:srgbClr val="E6E6E6"/>
              </a:solidFill>
              <a:effectLst/>
              <a:latin typeface="SFMono-Regular"/>
            </a:endParaRPr>
          </a:p>
          <a:p>
            <a:pPr marL="0" lvl="0" indent="0">
              <a:buFontTx/>
              <a:buNone/>
            </a:pPr>
            <a:r>
              <a:rPr lang="en-US" b="0" i="0" dirty="0">
                <a:solidFill>
                  <a:srgbClr val="E6E6E6"/>
                </a:solidFill>
                <a:effectLst/>
                <a:latin typeface="SFMono-Regular"/>
              </a:rPr>
              <a:t>Links: https://learn.microsoft.com/en-us/azure/active-directory-b2c/tutorial-register-applications?tabs=app-reg-ga</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9</a:t>
            </a:fld>
            <a:endParaRPr lang="en-US"/>
          </a:p>
        </p:txBody>
      </p:sp>
    </p:spTree>
    <p:extLst>
      <p:ext uri="{BB962C8B-B14F-4D97-AF65-F5344CB8AC3E}">
        <p14:creationId xmlns:p14="http://schemas.microsoft.com/office/powerpoint/2010/main" val="29905535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19315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1267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594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Para establecer la confianza con los servicios con los que se integra, Azure AD B2C almacena secretos y certificados en forma de </a:t>
            </a:r>
            <a:r>
              <a:rPr lang="es-ES" b="0" i="0" u="none" strike="noStrike" dirty="0">
                <a:solidFill>
                  <a:srgbClr val="171717"/>
                </a:solidFill>
                <a:effectLst/>
                <a:latin typeface="Segoe UI" panose="020B0502040204020203" pitchFamily="34" charset="0"/>
                <a:hlinkClick r:id="rId3"/>
              </a:rPr>
              <a:t>claves de directiva</a:t>
            </a:r>
            <a:r>
              <a:rPr lang="es-ES" b="0" i="0" dirty="0">
                <a:solidFill>
                  <a:srgbClr val="171717"/>
                </a:solidFill>
                <a:effectLst/>
                <a:latin typeface="Segoe UI" panose="020B0502040204020203" pitchFamily="34" charset="0"/>
              </a:rPr>
              <a:t>. Durante la ejecución del perfil técnico, Azure AD B2C recupera las claves criptográficas de las claves de directiva de Azure AD B2C. A continuación, las usa para establecer la confianza, cifrar o firmar un token. Estas confianzas constan de los siguientes componentes:</a:t>
            </a:r>
          </a:p>
          <a:p>
            <a:pPr algn="l">
              <a:buFont typeface="Arial" panose="020B0604020202020204" pitchFamily="34" charset="0"/>
              <a:buChar char="•"/>
            </a:pPr>
            <a:r>
              <a:rPr lang="es-ES" b="0" i="0" dirty="0">
                <a:solidFill>
                  <a:srgbClr val="171717"/>
                </a:solidFill>
                <a:effectLst/>
                <a:latin typeface="Segoe UI" panose="020B0502040204020203" pitchFamily="34" charset="0"/>
              </a:rPr>
              <a:t>Federación con los proveedores de identidades </a:t>
            </a:r>
            <a:r>
              <a:rPr lang="es-ES" b="0" i="0" u="none" strike="noStrike" dirty="0">
                <a:solidFill>
                  <a:srgbClr val="171717"/>
                </a:solidFill>
                <a:effectLst/>
                <a:latin typeface="Segoe UI" panose="020B0502040204020203" pitchFamily="34" charset="0"/>
                <a:hlinkClick r:id="rId4"/>
              </a:rPr>
              <a:t>OAuth1</a:t>
            </a:r>
            <a:r>
              <a:rPr lang="es-ES" b="0" i="0" dirty="0">
                <a:solidFill>
                  <a:srgbClr val="171717"/>
                </a:solidFill>
                <a:effectLst/>
                <a:latin typeface="Segoe UI" panose="020B0502040204020203" pitchFamily="34" charset="0"/>
              </a:rPr>
              <a:t>, </a:t>
            </a:r>
            <a:r>
              <a:rPr lang="es-ES" b="0" i="0" u="none" strike="noStrike" dirty="0">
                <a:solidFill>
                  <a:srgbClr val="171717"/>
                </a:solidFill>
                <a:effectLst/>
                <a:latin typeface="Segoe UI" panose="020B0502040204020203" pitchFamily="34" charset="0"/>
                <a:hlinkClick r:id="rId5"/>
              </a:rPr>
              <a:t>OAuth2</a:t>
            </a:r>
            <a:r>
              <a:rPr lang="es-ES" b="0" i="0" dirty="0">
                <a:solidFill>
                  <a:srgbClr val="171717"/>
                </a:solidFill>
                <a:effectLst/>
                <a:latin typeface="Segoe UI" panose="020B0502040204020203" pitchFamily="34" charset="0"/>
              </a:rPr>
              <a:t> y </a:t>
            </a:r>
            <a:r>
              <a:rPr lang="es-ES" b="0" i="0" u="none" strike="noStrike" dirty="0">
                <a:solidFill>
                  <a:srgbClr val="171717"/>
                </a:solidFill>
                <a:effectLst/>
                <a:latin typeface="Segoe UI" panose="020B0502040204020203" pitchFamily="34" charset="0"/>
                <a:hlinkClick r:id="rId6"/>
              </a:rPr>
              <a:t>SAML</a:t>
            </a: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a:solidFill>
                  <a:srgbClr val="171717"/>
                </a:solidFill>
                <a:effectLst/>
                <a:latin typeface="Segoe UI" panose="020B0502040204020203" pitchFamily="34" charset="0"/>
              </a:rPr>
              <a:t>Protección de la conexión con los </a:t>
            </a:r>
            <a:r>
              <a:rPr lang="es-ES" b="0" i="0" u="none" strike="noStrike" dirty="0">
                <a:solidFill>
                  <a:srgbClr val="171717"/>
                </a:solidFill>
                <a:effectLst/>
                <a:latin typeface="Segoe UI" panose="020B0502040204020203" pitchFamily="34" charset="0"/>
                <a:hlinkClick r:id="rId7"/>
              </a:rPr>
              <a:t>servicios de la API REST</a:t>
            </a: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a:solidFill>
                  <a:srgbClr val="171717"/>
                </a:solidFill>
                <a:effectLst/>
                <a:latin typeface="Segoe UI" panose="020B0502040204020203" pitchFamily="34" charset="0"/>
              </a:rPr>
              <a:t>Firma y cifrado de los tokens </a:t>
            </a:r>
            <a:r>
              <a:rPr lang="es-ES" b="0" i="0" u="none" strike="noStrike" dirty="0">
                <a:solidFill>
                  <a:srgbClr val="171717"/>
                </a:solidFill>
                <a:effectLst/>
                <a:latin typeface="Segoe UI" panose="020B0502040204020203" pitchFamily="34" charset="0"/>
                <a:hlinkClick r:id="rId8"/>
              </a:rPr>
              <a:t>JWT</a:t>
            </a:r>
            <a:r>
              <a:rPr lang="es-ES" b="0" i="0" dirty="0">
                <a:solidFill>
                  <a:srgbClr val="171717"/>
                </a:solidFill>
                <a:effectLst/>
                <a:latin typeface="Segoe UI" panose="020B0502040204020203" pitchFamily="34" charset="0"/>
              </a:rPr>
              <a:t> y </a:t>
            </a:r>
            <a:r>
              <a:rPr lang="es-ES" b="0" i="0" u="none" strike="noStrike" dirty="0">
                <a:solidFill>
                  <a:srgbClr val="171717"/>
                </a:solidFill>
                <a:effectLst/>
                <a:latin typeface="Segoe UI" panose="020B0502040204020203" pitchFamily="34" charset="0"/>
                <a:hlinkClick r:id="rId9"/>
              </a:rPr>
              <a:t>SAML</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2262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Los siguientes perfiles técnicos hacen referencia a la transformación de notificaciones </a:t>
            </a:r>
            <a:r>
              <a:rPr lang="es-ES" b="1" i="0" dirty="0" err="1">
                <a:solidFill>
                  <a:srgbClr val="171717"/>
                </a:solidFill>
                <a:effectLst/>
                <a:latin typeface="Segoe UI" panose="020B0502040204020203" pitchFamily="34" charset="0"/>
              </a:rPr>
              <a:t>CreateOtherMailsFromEmail</a:t>
            </a:r>
            <a:r>
              <a:rPr lang="es-ES" b="0" i="0" dirty="0">
                <a:solidFill>
                  <a:srgbClr val="171717"/>
                </a:solidFill>
                <a:effectLst/>
                <a:latin typeface="Segoe UI" panose="020B0502040204020203" pitchFamily="34" charset="0"/>
              </a:rPr>
              <a:t>. La transformación de notificaciones agrega el valor de la notificación </a:t>
            </a:r>
            <a:r>
              <a:rPr lang="es-ES" dirty="0"/>
              <a:t>email</a:t>
            </a:r>
            <a:r>
              <a:rPr lang="es-ES" b="0" i="0" dirty="0">
                <a:solidFill>
                  <a:srgbClr val="171717"/>
                </a:solidFill>
                <a:effectLst/>
                <a:latin typeface="Segoe UI" panose="020B0502040204020203" pitchFamily="34" charset="0"/>
              </a:rPr>
              <a:t> a la colección </a:t>
            </a:r>
            <a:r>
              <a:rPr lang="es-ES" dirty="0" err="1"/>
              <a:t>otherMails</a:t>
            </a:r>
            <a:r>
              <a:rPr lang="es-ES" b="0" i="0" dirty="0">
                <a:solidFill>
                  <a:srgbClr val="171717"/>
                </a:solidFill>
                <a:effectLst/>
                <a:latin typeface="Segoe UI" panose="020B0502040204020203" pitchFamily="34" charset="0"/>
              </a:rPr>
              <a:t> antes de conservar los datos en el directorio.</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8453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92085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66812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11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3126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dirty="0">
                <a:solidFill>
                  <a:srgbClr val="6A9955"/>
                </a:solidFill>
                <a:effectLst/>
                <a:latin typeface="Consolas" panose="020B0609020204030204" pitchFamily="49" charset="0"/>
              </a:rPr>
              <a:t>&lt;!-- Optional claims. These claims are collected from the user and can be modified. Any claim added here should be updated in the</a:t>
            </a:r>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ValidationTechnicalProfile</a:t>
            </a:r>
            <a:r>
              <a:rPr lang="en-US" b="0" dirty="0">
                <a:solidFill>
                  <a:srgbClr val="6A9955"/>
                </a:solidFill>
                <a:effectLst/>
                <a:latin typeface="Consolas" panose="020B0609020204030204" pitchFamily="49" charset="0"/>
              </a:rPr>
              <a:t> referenced below so it can be written to directory after being updated by the user, i.e. AAD-</a:t>
            </a:r>
            <a:r>
              <a:rPr lang="en-US" b="0" dirty="0" err="1">
                <a:solidFill>
                  <a:srgbClr val="6A9955"/>
                </a:solidFill>
                <a:effectLst/>
                <a:latin typeface="Consolas" panose="020B0609020204030204" pitchFamily="49" charset="0"/>
              </a:rPr>
              <a:t>UserWriteProfileUsingObjectId</a:t>
            </a:r>
            <a:r>
              <a:rPr lang="en-US" b="0" dirty="0">
                <a:solidFill>
                  <a:srgbClr val="6A9955"/>
                </a:solidFill>
                <a:effectLst/>
                <a:latin typeface="Consolas" panose="020B0609020204030204" pitchFamily="49" charset="0"/>
              </a:rPr>
              <a:t>. --&gt;</a:t>
            </a:r>
            <a:endParaRPr lang="en-US" b="0" dirty="0">
              <a:solidFill>
                <a:srgbClr val="D4D4D4"/>
              </a:solidFill>
              <a:effectLst/>
              <a:latin typeface="Consolas" panose="020B0609020204030204" pitchFamily="49"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651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A6544-B787-6B19-140B-44EF7D0F566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58A8EE4D-1B94-FD50-8B78-2C03FDDA8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DFFCD5A3-567A-BF2C-AA07-75B780D4D3ED}"/>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5" name="Marcador de pie de página 4">
            <a:extLst>
              <a:ext uri="{FF2B5EF4-FFF2-40B4-BE49-F238E27FC236}">
                <a16:creationId xmlns:a16="http://schemas.microsoft.com/office/drawing/2014/main" id="{77C32941-8F23-D93B-5E12-D72695EEC36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E18A2C1-F2A9-A0EB-554A-38B8AC70C7DE}"/>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3894333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E3CF5D-34FC-A8B9-081B-727912F515A1}"/>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1E9AAF0B-498A-AEAA-6668-6238841CD32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A9526531-A68A-C6B3-8466-C852596A2A08}"/>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5" name="Marcador de pie de página 4">
            <a:extLst>
              <a:ext uri="{FF2B5EF4-FFF2-40B4-BE49-F238E27FC236}">
                <a16:creationId xmlns:a16="http://schemas.microsoft.com/office/drawing/2014/main" id="{DF195C0E-1BFE-79C1-2D6A-EC0C34592F3D}"/>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D099F1E0-03B3-B84C-8A24-3393E139F4E7}"/>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807306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6E1C44F-D66B-452E-33FA-6E591C3ADF1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A48DA1B6-491D-D1E5-04DD-2BEDE5B946D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CE4FAAD8-6088-ACD8-BF35-C6673CEEF702}"/>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5" name="Marcador de pie de página 4">
            <a:extLst>
              <a:ext uri="{FF2B5EF4-FFF2-40B4-BE49-F238E27FC236}">
                <a16:creationId xmlns:a16="http://schemas.microsoft.com/office/drawing/2014/main" id="{F5C451B4-4667-327D-F2BE-FC2FB7B0AAE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FFE212E2-6F5B-A6EF-0632-1EEDBE769230}"/>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1763849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343071809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67188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449164"/>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spTree>
    <p:extLst>
      <p:ext uri="{BB962C8B-B14F-4D97-AF65-F5344CB8AC3E}">
        <p14:creationId xmlns:p14="http://schemas.microsoft.com/office/powerpoint/2010/main" val="1730658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1655537595"/>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2273242197"/>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96909319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56720482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39DFA1-F2BD-CB48-22D9-67FFBAD65859}"/>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C7AE0A4-C8AD-03AE-18C0-64B2AF15BC5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3AFAFFD0-571C-F047-E346-03605BF0DCBF}"/>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5" name="Marcador de pie de página 4">
            <a:extLst>
              <a:ext uri="{FF2B5EF4-FFF2-40B4-BE49-F238E27FC236}">
                <a16:creationId xmlns:a16="http://schemas.microsoft.com/office/drawing/2014/main" id="{6A08D837-CC20-E08F-D765-E6A7D22914AC}"/>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A789C3F-DA31-8246-5625-57B309470EF9}"/>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18771047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358376658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1820741293"/>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1604356"/>
            <a:ext cx="12264887" cy="5253643"/>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949422"/>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1770612"/>
            <a:ext cx="10225088" cy="4574626"/>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165220053"/>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0"/>
            <a:ext cx="12264887"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174567" y="133004"/>
            <a:ext cx="11912138" cy="6212234"/>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1102198047"/>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281223809"/>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369136164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214804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16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mpty Slide +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2899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pening Frame + Titl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
        <p:nvSpPr>
          <p:cNvPr id="5" name="Text Placeholder 4">
            <a:extLst>
              <a:ext uri="{FF2B5EF4-FFF2-40B4-BE49-F238E27FC236}">
                <a16:creationId xmlns:a16="http://schemas.microsoft.com/office/drawing/2014/main" id="{62EBC10E-02F1-9F42-8C19-B7838F51EE76}"/>
              </a:ext>
            </a:extLst>
          </p:cNvPr>
          <p:cNvSpPr>
            <a:spLocks noGrp="1"/>
          </p:cNvSpPr>
          <p:nvPr>
            <p:ph type="body" sz="quarter" idx="10" hasCustomPrompt="1"/>
          </p:nvPr>
        </p:nvSpPr>
        <p:spPr>
          <a:xfrm>
            <a:off x="5916613" y="1791017"/>
            <a:ext cx="5219700" cy="3217863"/>
          </a:xfrm>
          <a:prstGeom prst="rect">
            <a:avLst/>
          </a:prstGeom>
        </p:spPr>
        <p:txBody>
          <a:bodyPr anchor="ctr"/>
          <a:lstStyle>
            <a:lvl1pPr marL="0" indent="0">
              <a:buNone/>
              <a:defRPr sz="5400" b="1" i="0">
                <a:solidFill>
                  <a:schemeClr val="tx2"/>
                </a:solidFill>
                <a:latin typeface="Montserrat SemiBold" pitchFamily="2" charset="77"/>
              </a:defRPr>
            </a:lvl1pPr>
          </a:lstStyle>
          <a:p>
            <a:pPr lvl="0"/>
            <a:r>
              <a:rPr lang="en-GB"/>
              <a:t>Sector name</a:t>
            </a:r>
            <a:endParaRPr lang="en-ES"/>
          </a:p>
        </p:txBody>
      </p:sp>
    </p:spTree>
    <p:extLst>
      <p:ext uri="{BB962C8B-B14F-4D97-AF65-F5344CB8AC3E}">
        <p14:creationId xmlns:p14="http://schemas.microsoft.com/office/powerpoint/2010/main" val="117450772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944F6C-9CB6-F206-63BD-C0A01EFE7B0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50F163F2-D647-1610-24FA-8C76B3ADD1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73B4B42-8977-1191-CCD4-38A80FFFF067}"/>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5" name="Marcador de pie de página 4">
            <a:extLst>
              <a:ext uri="{FF2B5EF4-FFF2-40B4-BE49-F238E27FC236}">
                <a16:creationId xmlns:a16="http://schemas.microsoft.com/office/drawing/2014/main" id="{F8DFBAEF-3E8D-7A4F-E44F-A9848E78E649}"/>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81381D2-E34B-18CA-A865-8A13E70EF1AF}"/>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30810087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2944893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627128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age Full Slide">
    <p:spTree>
      <p:nvGrpSpPr>
        <p:cNvPr id="1" name=""/>
        <p:cNvGrpSpPr/>
        <p:nvPr/>
      </p:nvGrpSpPr>
      <p:grpSpPr>
        <a:xfrm>
          <a:off x="0" y="0"/>
          <a:ext cx="0" cy="0"/>
          <a:chOff x="0" y="0"/>
          <a:chExt cx="0" cy="0"/>
        </a:xfrm>
      </p:grpSpPr>
      <p:sp>
        <p:nvSpPr>
          <p:cNvPr id="2" name="Picture Placeholder 29"/>
          <p:cNvSpPr>
            <a:spLocks noGrp="1"/>
          </p:cNvSpPr>
          <p:nvPr>
            <p:ph type="pic" sz="quarter" idx="12"/>
          </p:nvPr>
        </p:nvSpPr>
        <p:spPr>
          <a:xfrm>
            <a:off x="0" y="0"/>
            <a:ext cx="12192000"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19918654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Full Slide">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3FFC4E20-EEE6-4843-B15E-50B737FB1C57}"/>
              </a:ext>
            </a:extLst>
          </p:cNvPr>
          <p:cNvSpPr>
            <a:spLocks noGrp="1"/>
          </p:cNvSpPr>
          <p:nvPr>
            <p:ph type="media" sz="quarter" idx="10"/>
          </p:nvPr>
        </p:nvSpPr>
        <p:spPr>
          <a:xfrm>
            <a:off x="0" y="0"/>
            <a:ext cx="12192000" cy="6858000"/>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14670611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pening Section 1 - Headline + Subhea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8"/>
          <p:cNvSpPr>
            <a:spLocks noGrp="1"/>
          </p:cNvSpPr>
          <p:nvPr>
            <p:ph type="title"/>
          </p:nvPr>
        </p:nvSpPr>
        <p:spPr>
          <a:xfrm>
            <a:off x="913017" y="1255290"/>
            <a:ext cx="7336462"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
        <p:nvSpPr>
          <p:cNvPr id="7" name="Title 8">
            <a:extLst>
              <a:ext uri="{FF2B5EF4-FFF2-40B4-BE49-F238E27FC236}">
                <a16:creationId xmlns:a16="http://schemas.microsoft.com/office/drawing/2014/main" id="{D98BD89A-DBE5-A743-BB48-FF59E26F1E98}"/>
              </a:ext>
            </a:extLst>
          </p:cNvPr>
          <p:cNvSpPr txBox="1">
            <a:spLocks/>
          </p:cNvSpPr>
          <p:nvPr userDrawn="1"/>
        </p:nvSpPr>
        <p:spPr>
          <a:xfrm>
            <a:off x="913017" y="2938325"/>
            <a:ext cx="5182983" cy="3074849"/>
          </a:xfrm>
          <a:prstGeom prst="rect">
            <a:avLst/>
          </a:prstGeom>
        </p:spPr>
        <p:txBody>
          <a:bodyPr lIns="0" rIns="0" anchor="t">
            <a:noAutofit/>
          </a:bodyPr>
          <a:lstStyle>
            <a:lvl1pPr algn="l" defTabSz="914400" rtl="0" eaLnBrk="1" latinLnBrk="0" hangingPunct="1">
              <a:lnSpc>
                <a:spcPct val="90000"/>
              </a:lnSpc>
              <a:spcBef>
                <a:spcPct val="0"/>
              </a:spcBef>
              <a:buNone/>
              <a:defRPr sz="5400" b="1" i="0" kern="1200">
                <a:solidFill>
                  <a:schemeClr val="tx1"/>
                </a:solidFill>
                <a:latin typeface="Montserrat" pitchFamily="2" charset="77"/>
                <a:ea typeface="+mj-ea"/>
                <a:cs typeface="+mj-cs"/>
              </a:defRPr>
            </a:lvl1pPr>
          </a:lstStyle>
          <a:p>
            <a:r>
              <a:rPr lang="en-US" sz="2800" b="0"/>
              <a:t>Click to edit Master title style</a:t>
            </a:r>
          </a:p>
        </p:txBody>
      </p:sp>
    </p:spTree>
    <p:extLst>
      <p:ext uri="{BB962C8B-B14F-4D97-AF65-F5344CB8AC3E}">
        <p14:creationId xmlns:p14="http://schemas.microsoft.com/office/powerpoint/2010/main" val="2179685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 Section 2 - Headline + Small Image">
    <p:bg>
      <p:bgPr>
        <a:solidFill>
          <a:schemeClr val="bg1">
            <a:lumMod val="95000"/>
          </a:schemeClr>
        </a:solidFill>
        <a:effectLst/>
      </p:bgPr>
    </p:bg>
    <p:spTree>
      <p:nvGrpSpPr>
        <p:cNvPr id="1" name=""/>
        <p:cNvGrpSpPr/>
        <p:nvPr/>
      </p:nvGrpSpPr>
      <p:grpSpPr>
        <a:xfrm>
          <a:off x="0" y="0"/>
          <a:ext cx="0" cy="0"/>
          <a:chOff x="0" y="0"/>
          <a:chExt cx="0" cy="0"/>
        </a:xfrm>
      </p:grpSpPr>
      <p:sp>
        <p:nvSpPr>
          <p:cNvPr id="9" name="Slide Number Placeholder 8"/>
          <p:cNvSpPr>
            <a:spLocks noGrp="1"/>
          </p:cNvSpPr>
          <p:nvPr>
            <p:ph type="sldNum" sz="quarter" idx="13"/>
          </p:nvPr>
        </p:nvSpPr>
        <p:spPr>
          <a:xfrm>
            <a:off x="8610600" y="6356350"/>
            <a:ext cx="2743200" cy="365125"/>
          </a:xfrm>
          <a:prstGeom prst="rect">
            <a:avLst/>
          </a:prstGeom>
        </p:spPr>
        <p:txBody>
          <a:bodyPr/>
          <a:lstStyle>
            <a:lvl1pPr>
              <a:defRPr b="0" i="0">
                <a:latin typeface="Montserrat" pitchFamily="2" charset="77"/>
              </a:defRPr>
            </a:lvl1pPr>
          </a:lstStyle>
          <a:p>
            <a:fld id="{754CDBBC-BA4C-8E4D-94D6-4BFAAB1660F2}" type="slidenum">
              <a:rPr lang="en-US" smtClean="0"/>
              <a:pPr/>
              <a:t>‹Nº›</a:t>
            </a:fld>
            <a:endParaRPr lang="en-US"/>
          </a:p>
        </p:txBody>
      </p:sp>
      <p:sp>
        <p:nvSpPr>
          <p:cNvPr id="6" name="Picture Placeholder 29">
            <a:extLst>
              <a:ext uri="{FF2B5EF4-FFF2-40B4-BE49-F238E27FC236}">
                <a16:creationId xmlns:a16="http://schemas.microsoft.com/office/drawing/2014/main" id="{27A9BBD3-5341-2A41-90B9-FEAD0164159E}"/>
              </a:ext>
            </a:extLst>
          </p:cNvPr>
          <p:cNvSpPr>
            <a:spLocks noGrp="1"/>
          </p:cNvSpPr>
          <p:nvPr>
            <p:ph type="pic" sz="quarter" idx="14"/>
          </p:nvPr>
        </p:nvSpPr>
        <p:spPr>
          <a:xfrm>
            <a:off x="7458075" y="-1"/>
            <a:ext cx="4733924"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10558547"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1561151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pening Section 3 - Headline + Big Imag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4638502" y="0"/>
            <a:ext cx="7553498"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10558547"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41642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pening Section 4 - Top Headline + Image Full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0" y="0"/>
            <a:ext cx="12192000"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4847704" cy="2173710"/>
          </a:xfrm>
          <a:prstGeom prst="rect">
            <a:avLst/>
          </a:prstGeom>
          <a:solidFill>
            <a:schemeClr val="accent1"/>
          </a:solidFill>
          <a:effectLst>
            <a:outerShdw sx="1000" sy="1000" algn="ctr" rotWithShape="0">
              <a:srgbClr val="000000"/>
            </a:outerShdw>
          </a:effectLst>
        </p:spPr>
        <p:txBody>
          <a:bodyPr lIns="0" rIns="0" anchor="t">
            <a:noAutofit/>
          </a:bodyPr>
          <a:lstStyle>
            <a:lvl1pPr marL="180000">
              <a:spcBef>
                <a:spcPts val="0"/>
              </a:spcBef>
              <a:defRPr sz="5400" b="1" i="0">
                <a:solidFill>
                  <a:schemeClr val="bg2"/>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565131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pening Section 5 - Bottom Headline + Image Full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0" y="0"/>
            <a:ext cx="12192000"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6362840" y="3769890"/>
            <a:ext cx="4847704" cy="2173710"/>
          </a:xfrm>
          <a:prstGeom prst="rect">
            <a:avLst/>
          </a:prstGeom>
          <a:solidFill>
            <a:schemeClr val="accent1"/>
          </a:solidFill>
          <a:effectLst>
            <a:outerShdw sx="1000" sy="1000" algn="ctr" rotWithShape="0">
              <a:srgbClr val="000000"/>
            </a:outerShdw>
          </a:effectLst>
        </p:spPr>
        <p:txBody>
          <a:bodyPr lIns="0" rIns="0" anchor="t">
            <a:noAutofit/>
          </a:bodyPr>
          <a:lstStyle>
            <a:lvl1pPr marL="180000">
              <a:spcBef>
                <a:spcPts val="0"/>
              </a:spcBef>
              <a:defRPr sz="5400" b="1" i="0">
                <a:solidFill>
                  <a:schemeClr val="bg2"/>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4326319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bsection 1 - Headline + Image">
    <p:bg>
      <p:bgPr>
        <a:solidFill>
          <a:schemeClr val="tx2"/>
        </a:solidFill>
        <a:effectLst/>
      </p:bgPr>
    </p:bg>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pic>
        <p:nvPicPr>
          <p:cNvPr id="3" name="Imagen 2">
            <a:extLst>
              <a:ext uri="{FF2B5EF4-FFF2-40B4-BE49-F238E27FC236}">
                <a16:creationId xmlns:a16="http://schemas.microsoft.com/office/drawing/2014/main" id="{231BCBC8-215D-974F-962B-7DA68F435B57}"/>
              </a:ext>
            </a:extLst>
          </p:cNvPr>
          <p:cNvPicPr>
            <a:picLocks noChangeAspect="1"/>
          </p:cNvPicPr>
          <p:nvPr userDrawn="1"/>
        </p:nvPicPr>
        <p:blipFill>
          <a:blip r:embed="rId2"/>
          <a:stretch>
            <a:fillRect/>
          </a:stretch>
        </p:blipFill>
        <p:spPr>
          <a:xfrm>
            <a:off x="748296" y="357977"/>
            <a:ext cx="1006993" cy="541762"/>
          </a:xfrm>
          <a:prstGeom prst="rect">
            <a:avLst/>
          </a:prstGeom>
        </p:spPr>
      </p:pic>
    </p:spTree>
    <p:extLst>
      <p:ext uri="{BB962C8B-B14F-4D97-AF65-F5344CB8AC3E}">
        <p14:creationId xmlns:p14="http://schemas.microsoft.com/office/powerpoint/2010/main" val="2430220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A04F4F-E61E-927B-12A7-1F7D9E14A42C}"/>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824B82E8-B8EC-5CF4-7C20-8218DB079C7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9D86A83A-E6B1-0F3B-5E7A-25A5EB6729B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04D35F8C-C8A0-D64B-31D3-48283099EE8A}"/>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6" name="Marcador de pie de página 5">
            <a:extLst>
              <a:ext uri="{FF2B5EF4-FFF2-40B4-BE49-F238E27FC236}">
                <a16:creationId xmlns:a16="http://schemas.microsoft.com/office/drawing/2014/main" id="{6038C73D-B7CF-EC1A-C091-5FC8D822EAA0}"/>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910C9912-7EA8-BA48-E628-9E0A1EAB248F}"/>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328258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line 1 + 2 Images ">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0"/>
            <a:ext cx="12192000" cy="452429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4485861"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7412661" y="4524292"/>
            <a:ext cx="4779339"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10" name="Title 8"/>
          <p:cNvSpPr>
            <a:spLocks noGrp="1"/>
          </p:cNvSpPr>
          <p:nvPr>
            <p:ph type="title"/>
          </p:nvPr>
        </p:nvSpPr>
        <p:spPr>
          <a:xfrm>
            <a:off x="913016" y="1574779"/>
            <a:ext cx="9685211"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3770945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line 2 + 2 Images ">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494882" y="-1"/>
            <a:ext cx="7697117" cy="48694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7337234" y="4869454"/>
            <a:ext cx="4854764" cy="198854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8722848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 Subhead +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6689035" y="1596812"/>
            <a:ext cx="5502964" cy="526118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5502964"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a:t>
            </a:r>
          </a:p>
        </p:txBody>
      </p:sp>
      <p:sp>
        <p:nvSpPr>
          <p:cNvPr id="3" name="Text Placeholder 2">
            <a:extLst>
              <a:ext uri="{FF2B5EF4-FFF2-40B4-BE49-F238E27FC236}">
                <a16:creationId xmlns:a16="http://schemas.microsoft.com/office/drawing/2014/main" id="{BF1C54E2-5FBF-F746-A601-458B37BB2E82}"/>
              </a:ext>
            </a:extLst>
          </p:cNvPr>
          <p:cNvSpPr>
            <a:spLocks noGrp="1"/>
          </p:cNvSpPr>
          <p:nvPr>
            <p:ph type="body" sz="quarter" idx="13"/>
          </p:nvPr>
        </p:nvSpPr>
        <p:spPr>
          <a:xfrm>
            <a:off x="913015" y="3776663"/>
            <a:ext cx="5502965"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8" name="Title 8">
            <a:extLst>
              <a:ext uri="{FF2B5EF4-FFF2-40B4-BE49-F238E27FC236}">
                <a16:creationId xmlns:a16="http://schemas.microsoft.com/office/drawing/2014/main" id="{A83BDE54-F1F8-FB40-B988-1F050F249F1C}"/>
              </a:ext>
            </a:extLst>
          </p:cNvPr>
          <p:cNvSpPr txBox="1">
            <a:spLocks/>
          </p:cNvSpPr>
          <p:nvPr userDrawn="1"/>
        </p:nvSpPr>
        <p:spPr>
          <a:xfrm>
            <a:off x="913016" y="3148532"/>
            <a:ext cx="5502964" cy="401973"/>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r>
              <a:rPr lang="en-US" sz="2400" b="0" i="0">
                <a:latin typeface="Montserrat Medium" pitchFamily="2" charset="77"/>
              </a:rPr>
              <a:t>Click to edit Master title</a:t>
            </a:r>
          </a:p>
        </p:txBody>
      </p:sp>
    </p:spTree>
    <p:extLst>
      <p:ext uri="{BB962C8B-B14F-4D97-AF65-F5344CB8AC3E}">
        <p14:creationId xmlns:p14="http://schemas.microsoft.com/office/powerpoint/2010/main" val="36215520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line + Subhead + 3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295321" y="1"/>
            <a:ext cx="4896677" cy="355820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5502964"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a:t>
            </a:r>
          </a:p>
        </p:txBody>
      </p:sp>
      <p:sp>
        <p:nvSpPr>
          <p:cNvPr id="3" name="Text Placeholder 2">
            <a:extLst>
              <a:ext uri="{FF2B5EF4-FFF2-40B4-BE49-F238E27FC236}">
                <a16:creationId xmlns:a16="http://schemas.microsoft.com/office/drawing/2014/main" id="{BF1C54E2-5FBF-F746-A601-458B37BB2E82}"/>
              </a:ext>
            </a:extLst>
          </p:cNvPr>
          <p:cNvSpPr>
            <a:spLocks noGrp="1"/>
          </p:cNvSpPr>
          <p:nvPr>
            <p:ph type="body" sz="quarter" idx="13"/>
          </p:nvPr>
        </p:nvSpPr>
        <p:spPr>
          <a:xfrm>
            <a:off x="4620311"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itle 8">
            <a:extLst>
              <a:ext uri="{FF2B5EF4-FFF2-40B4-BE49-F238E27FC236}">
                <a16:creationId xmlns:a16="http://schemas.microsoft.com/office/drawing/2014/main" id="{E97F88E0-75BB-EB40-969D-FF833F5449AF}"/>
              </a:ext>
            </a:extLst>
          </p:cNvPr>
          <p:cNvSpPr txBox="1">
            <a:spLocks/>
          </p:cNvSpPr>
          <p:nvPr userDrawn="1"/>
        </p:nvSpPr>
        <p:spPr>
          <a:xfrm>
            <a:off x="913016" y="3077744"/>
            <a:ext cx="5502964" cy="480466"/>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r>
              <a:rPr lang="en-US" sz="2000" b="1"/>
              <a:t>Click to edit Master title</a:t>
            </a:r>
          </a:p>
        </p:txBody>
      </p:sp>
      <p:sp>
        <p:nvSpPr>
          <p:cNvPr id="8" name="Text Placeholder 2">
            <a:extLst>
              <a:ext uri="{FF2B5EF4-FFF2-40B4-BE49-F238E27FC236}">
                <a16:creationId xmlns:a16="http://schemas.microsoft.com/office/drawing/2014/main" id="{8D5B9FB7-B8B4-EE46-A4CA-B14C2032DFF8}"/>
              </a:ext>
            </a:extLst>
          </p:cNvPr>
          <p:cNvSpPr>
            <a:spLocks noGrp="1"/>
          </p:cNvSpPr>
          <p:nvPr>
            <p:ph type="body" sz="quarter" idx="14"/>
          </p:nvPr>
        </p:nvSpPr>
        <p:spPr>
          <a:xfrm>
            <a:off x="8406155"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9" name="Text Placeholder 2">
            <a:extLst>
              <a:ext uri="{FF2B5EF4-FFF2-40B4-BE49-F238E27FC236}">
                <a16:creationId xmlns:a16="http://schemas.microsoft.com/office/drawing/2014/main" id="{A66B95E2-7174-024B-9D52-66367BB832D5}"/>
              </a:ext>
            </a:extLst>
          </p:cNvPr>
          <p:cNvSpPr>
            <a:spLocks noGrp="1"/>
          </p:cNvSpPr>
          <p:nvPr>
            <p:ph type="body" sz="quarter" idx="15"/>
          </p:nvPr>
        </p:nvSpPr>
        <p:spPr>
          <a:xfrm>
            <a:off x="834467"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29799146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line + 2 Subhead + 2 Text + Image">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Rectangle 5"/>
          <p:cNvSpPr/>
          <p:nvPr userDrawn="1"/>
        </p:nvSpPr>
        <p:spPr>
          <a:xfrm>
            <a:off x="5188945" y="1"/>
            <a:ext cx="700305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3" name="Text Placeholder 2">
            <a:extLst>
              <a:ext uri="{FF2B5EF4-FFF2-40B4-BE49-F238E27FC236}">
                <a16:creationId xmlns:a16="http://schemas.microsoft.com/office/drawing/2014/main" id="{DEFE2AD3-8FB3-2745-B3DE-E5BA293F38CC}"/>
              </a:ext>
            </a:extLst>
          </p:cNvPr>
          <p:cNvSpPr>
            <a:spLocks noGrp="1"/>
          </p:cNvSpPr>
          <p:nvPr>
            <p:ph type="body" sz="quarter" idx="13"/>
          </p:nvPr>
        </p:nvSpPr>
        <p:spPr>
          <a:xfrm>
            <a:off x="5867400" y="4416885"/>
            <a:ext cx="5702300" cy="1804528"/>
          </a:xfrm>
          <a:prstGeom prst="rect">
            <a:avLst/>
          </a:prstGeom>
        </p:spPr>
        <p:txBody>
          <a:bodyPr/>
          <a:lstStyle>
            <a:lvl1pPr>
              <a:defRPr sz="2000" b="0" i="0">
                <a:solidFill>
                  <a:schemeClr val="bg2"/>
                </a:solidFill>
                <a:latin typeface="Montserrat" pitchFamily="2" charset="77"/>
              </a:defRPr>
            </a:lvl1pPr>
            <a:lvl2pPr>
              <a:defRPr sz="2000" b="0" i="0">
                <a:solidFill>
                  <a:schemeClr val="bg2"/>
                </a:solidFill>
                <a:latin typeface="Montserrat" pitchFamily="2" charset="77"/>
              </a:defRPr>
            </a:lvl2pPr>
            <a:lvl3pPr>
              <a:defRPr sz="2000" b="0" i="0">
                <a:solidFill>
                  <a:schemeClr val="bg2"/>
                </a:solidFill>
                <a:latin typeface="Montserrat" pitchFamily="2" charset="77"/>
              </a:defRPr>
            </a:lvl3pPr>
            <a:lvl4pPr>
              <a:defRPr sz="2000" b="0" i="0">
                <a:solidFill>
                  <a:schemeClr val="bg2"/>
                </a:solidFill>
                <a:latin typeface="Montserrat" pitchFamily="2" charset="77"/>
              </a:defRPr>
            </a:lvl4pPr>
            <a:lvl5pPr>
              <a:defRPr sz="2000" b="0" i="0">
                <a:solidFill>
                  <a:schemeClr val="bg2"/>
                </a:solidFill>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8" name="Text Placeholder 2">
            <a:extLst>
              <a:ext uri="{FF2B5EF4-FFF2-40B4-BE49-F238E27FC236}">
                <a16:creationId xmlns:a16="http://schemas.microsoft.com/office/drawing/2014/main" id="{71B4BB90-3C9F-4D4B-AC9A-4C34553CA45C}"/>
              </a:ext>
            </a:extLst>
          </p:cNvPr>
          <p:cNvSpPr>
            <a:spLocks noGrp="1"/>
          </p:cNvSpPr>
          <p:nvPr>
            <p:ph type="body" sz="quarter" idx="14"/>
          </p:nvPr>
        </p:nvSpPr>
        <p:spPr>
          <a:xfrm>
            <a:off x="5867400" y="1192696"/>
            <a:ext cx="5702300" cy="2037039"/>
          </a:xfrm>
          <a:prstGeom prst="rect">
            <a:avLst/>
          </a:prstGeom>
        </p:spPr>
        <p:txBody>
          <a:bodyPr/>
          <a:lstStyle>
            <a:lvl1pPr marL="0" indent="0" algn="l">
              <a:buNone/>
              <a:defRPr sz="2000" b="0" i="0">
                <a:solidFill>
                  <a:schemeClr val="bg2"/>
                </a:solidFill>
                <a:latin typeface="Montserrat" pitchFamily="2" charset="77"/>
              </a:defRPr>
            </a:lvl1pPr>
            <a:lvl2pPr marL="457200" indent="0" algn="l">
              <a:buNone/>
              <a:defRPr b="0" i="0">
                <a:solidFill>
                  <a:schemeClr val="bg2"/>
                </a:solidFill>
                <a:latin typeface="Montserrat" pitchFamily="2" charset="77"/>
              </a:defRPr>
            </a:lvl2pPr>
            <a:lvl3pPr marL="914400" indent="0" algn="l">
              <a:buNone/>
              <a:defRPr b="0" i="0">
                <a:solidFill>
                  <a:schemeClr val="bg2"/>
                </a:solidFill>
                <a:latin typeface="Montserrat" pitchFamily="2" charset="77"/>
              </a:defRPr>
            </a:lvl3pPr>
            <a:lvl4pPr marL="1371600" indent="0" algn="l">
              <a:buNone/>
              <a:defRPr b="0" i="0">
                <a:solidFill>
                  <a:schemeClr val="bg2"/>
                </a:solidFill>
                <a:latin typeface="Montserrat" pitchFamily="2" charset="77"/>
              </a:defRPr>
            </a:lvl4pPr>
            <a:lvl5pPr marL="1828800" indent="0" algn="l">
              <a:buNone/>
              <a:defRPr b="0" i="0">
                <a:solidFill>
                  <a:schemeClr val="bg2"/>
                </a:solidFill>
                <a:latin typeface="Montserrat" pitchFamily="2" charset="77"/>
              </a:defRPr>
            </a:lvl5pPr>
          </a:lstStyle>
          <a:p>
            <a:pPr lvl="0"/>
            <a:r>
              <a:rPr lang="en-GB"/>
              <a:t>Click to edit Master text styles</a:t>
            </a:r>
          </a:p>
        </p:txBody>
      </p:sp>
      <p:sp>
        <p:nvSpPr>
          <p:cNvPr id="12" name="Text Placeholder 11">
            <a:extLst>
              <a:ext uri="{FF2B5EF4-FFF2-40B4-BE49-F238E27FC236}">
                <a16:creationId xmlns:a16="http://schemas.microsoft.com/office/drawing/2014/main" id="{05657653-A519-4D4E-95BB-05DBA4BFD1D4}"/>
              </a:ext>
            </a:extLst>
          </p:cNvPr>
          <p:cNvSpPr>
            <a:spLocks noGrp="1"/>
          </p:cNvSpPr>
          <p:nvPr>
            <p:ph type="body" sz="quarter" idx="15"/>
          </p:nvPr>
        </p:nvSpPr>
        <p:spPr>
          <a:xfrm>
            <a:off x="5867400" y="533400"/>
            <a:ext cx="5702300" cy="581025"/>
          </a:xfrm>
          <a:prstGeom prst="rect">
            <a:avLst/>
          </a:prstGeom>
        </p:spPr>
        <p:txBody>
          <a:bodyPr/>
          <a:lstStyle>
            <a:lvl1pPr marL="0" indent="0">
              <a:buNone/>
              <a:defRPr sz="2800" b="1" i="0">
                <a:solidFill>
                  <a:schemeClr val="bg2"/>
                </a:solidFill>
                <a:latin typeface="Montserrat SemiBold" pitchFamily="2" charset="77"/>
              </a:defRPr>
            </a:lvl1pPr>
            <a:lvl2pPr marL="457200" indent="0">
              <a:buNone/>
              <a:defRPr sz="2400" b="1" i="0">
                <a:solidFill>
                  <a:schemeClr val="bg2"/>
                </a:solidFill>
                <a:latin typeface="Montserrat" pitchFamily="2" charset="77"/>
              </a:defRPr>
            </a:lvl2pPr>
            <a:lvl3pPr marL="914400" indent="0">
              <a:buNone/>
              <a:defRPr sz="2400" b="1" i="0">
                <a:solidFill>
                  <a:schemeClr val="bg2"/>
                </a:solidFill>
                <a:latin typeface="Montserrat" pitchFamily="2" charset="77"/>
              </a:defRPr>
            </a:lvl3pPr>
            <a:lvl4pPr marL="1371600" indent="0">
              <a:buNone/>
              <a:defRPr sz="2400" b="1" i="0">
                <a:solidFill>
                  <a:schemeClr val="bg2"/>
                </a:solidFill>
                <a:latin typeface="Montserrat" pitchFamily="2" charset="77"/>
              </a:defRPr>
            </a:lvl4pPr>
            <a:lvl5pPr marL="1828800" indent="0">
              <a:buNone/>
              <a:defRPr sz="2400" b="1" i="0">
                <a:solidFill>
                  <a:schemeClr val="bg2"/>
                </a:solidFill>
                <a:latin typeface="Montserrat" pitchFamily="2" charset="77"/>
              </a:defRPr>
            </a:lvl5pPr>
          </a:lstStyle>
          <a:p>
            <a:pPr lvl="0"/>
            <a:r>
              <a:rPr lang="en-GB"/>
              <a:t>Click to edit Master text styles</a:t>
            </a:r>
          </a:p>
        </p:txBody>
      </p:sp>
      <p:sp>
        <p:nvSpPr>
          <p:cNvPr id="13" name="Text Placeholder 11">
            <a:extLst>
              <a:ext uri="{FF2B5EF4-FFF2-40B4-BE49-F238E27FC236}">
                <a16:creationId xmlns:a16="http://schemas.microsoft.com/office/drawing/2014/main" id="{A0BBCC10-4B20-5D4C-B21D-48A4E92CD779}"/>
              </a:ext>
            </a:extLst>
          </p:cNvPr>
          <p:cNvSpPr>
            <a:spLocks noGrp="1"/>
          </p:cNvSpPr>
          <p:nvPr>
            <p:ph type="body" sz="quarter" idx="16"/>
          </p:nvPr>
        </p:nvSpPr>
        <p:spPr>
          <a:xfrm>
            <a:off x="5867400" y="3743325"/>
            <a:ext cx="5702300" cy="581025"/>
          </a:xfrm>
          <a:prstGeom prst="rect">
            <a:avLst/>
          </a:prstGeom>
        </p:spPr>
        <p:txBody>
          <a:bodyPr/>
          <a:lstStyle>
            <a:lvl1pPr marL="0" indent="0">
              <a:buNone/>
              <a:defRPr sz="2800" b="1" i="0">
                <a:solidFill>
                  <a:schemeClr val="bg2"/>
                </a:solidFill>
                <a:latin typeface="Montserrat SemiBold" pitchFamily="2" charset="77"/>
              </a:defRPr>
            </a:lvl1pPr>
            <a:lvl2pPr marL="457200" indent="0">
              <a:buNone/>
              <a:defRPr sz="2400" b="1" i="0">
                <a:solidFill>
                  <a:schemeClr val="bg2"/>
                </a:solidFill>
                <a:latin typeface="Montserrat" pitchFamily="2" charset="77"/>
              </a:defRPr>
            </a:lvl2pPr>
            <a:lvl3pPr marL="914400" indent="0">
              <a:buNone/>
              <a:defRPr sz="2400" b="1" i="0">
                <a:solidFill>
                  <a:schemeClr val="bg2"/>
                </a:solidFill>
                <a:latin typeface="Montserrat" pitchFamily="2" charset="77"/>
              </a:defRPr>
            </a:lvl3pPr>
            <a:lvl4pPr marL="1371600" indent="0">
              <a:buNone/>
              <a:defRPr sz="2400" b="1" i="0">
                <a:solidFill>
                  <a:schemeClr val="bg2"/>
                </a:solidFill>
                <a:latin typeface="Montserrat" pitchFamily="2" charset="77"/>
              </a:defRPr>
            </a:lvl4pPr>
            <a:lvl5pPr marL="1828800" indent="0">
              <a:buNone/>
              <a:defRPr sz="2400" b="1" i="0">
                <a:solidFill>
                  <a:schemeClr val="bg2"/>
                </a:solidFill>
                <a:latin typeface="Montserrat" pitchFamily="2" charset="77"/>
              </a:defRPr>
            </a:lvl5pPr>
          </a:lstStyle>
          <a:p>
            <a:pPr lvl="0"/>
            <a:r>
              <a:rPr lang="en-GB"/>
              <a:t>Click to edit Master text styles</a:t>
            </a:r>
          </a:p>
        </p:txBody>
      </p:sp>
    </p:spTree>
    <p:extLst>
      <p:ext uri="{BB962C8B-B14F-4D97-AF65-F5344CB8AC3E}">
        <p14:creationId xmlns:p14="http://schemas.microsoft.com/office/powerpoint/2010/main" val="330780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line + Text + 2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5188945"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9265200"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Rectangle 5"/>
          <p:cNvSpPr/>
          <p:nvPr userDrawn="1"/>
        </p:nvSpPr>
        <p:spPr>
          <a:xfrm>
            <a:off x="9265186" y="0"/>
            <a:ext cx="2926814" cy="39550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3" name="Text Placeholder 2">
            <a:extLst>
              <a:ext uri="{FF2B5EF4-FFF2-40B4-BE49-F238E27FC236}">
                <a16:creationId xmlns:a16="http://schemas.microsoft.com/office/drawing/2014/main" id="{D63B92C5-2BBA-934D-B907-8117F1118D70}"/>
              </a:ext>
            </a:extLst>
          </p:cNvPr>
          <p:cNvSpPr>
            <a:spLocks noGrp="1"/>
          </p:cNvSpPr>
          <p:nvPr>
            <p:ph type="body" sz="quarter" idx="14"/>
          </p:nvPr>
        </p:nvSpPr>
        <p:spPr>
          <a:xfrm>
            <a:off x="5403850" y="1574780"/>
            <a:ext cx="3705225" cy="5013346"/>
          </a:xfrm>
          <a:prstGeom prst="rect">
            <a:avLst/>
          </a:prstGeom>
        </p:spPr>
        <p:txBody>
          <a:bodyPr/>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084050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line + 3 Images">
    <p:spTree>
      <p:nvGrpSpPr>
        <p:cNvPr id="1" name=""/>
        <p:cNvGrpSpPr/>
        <p:nvPr/>
      </p:nvGrpSpPr>
      <p:grpSpPr>
        <a:xfrm>
          <a:off x="0" y="0"/>
          <a:ext cx="0" cy="0"/>
          <a:chOff x="0" y="0"/>
          <a:chExt cx="0" cy="0"/>
        </a:xfrm>
      </p:grpSpPr>
      <p:sp>
        <p:nvSpPr>
          <p:cNvPr id="4"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88116"/>
            <a:ext cx="12192000" cy="416988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5563532"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4"/>
          </p:nvPr>
        </p:nvSpPr>
        <p:spPr>
          <a:xfrm>
            <a:off x="8879609"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6126488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2688116"/>
            <a:ext cx="12192000" cy="416988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903397"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4"/>
          </p:nvPr>
        </p:nvSpPr>
        <p:spPr>
          <a:xfrm>
            <a:off x="4219474"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5"/>
          </p:nvPr>
        </p:nvSpPr>
        <p:spPr>
          <a:xfrm>
            <a:off x="7535550"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648216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line + 3 Images (B)">
    <p:spTree>
      <p:nvGrpSpPr>
        <p:cNvPr id="1" name=""/>
        <p:cNvGrpSpPr/>
        <p:nvPr/>
      </p:nvGrpSpPr>
      <p:grpSpPr>
        <a:xfrm>
          <a:off x="0" y="0"/>
          <a:ext cx="0" cy="0"/>
          <a:chOff x="0" y="0"/>
          <a:chExt cx="0" cy="0"/>
        </a:xfrm>
      </p:grpSpPr>
      <p:sp>
        <p:nvSpPr>
          <p:cNvPr id="4"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3"/>
          </p:nvPr>
        </p:nvSpPr>
        <p:spPr>
          <a:xfrm>
            <a:off x="3701681" y="0"/>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5978500" y="2291508"/>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3701681" y="4583016"/>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3270747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line + 2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4847436"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086317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B2BC8B-F736-F1D9-5B74-9E9FE92CC1F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98B6C4F6-EBEC-B1E7-8A3E-4D8AB47C0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F6F1086-D69E-A981-BCEB-35BA47DFDC5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43B5AC27-2E90-7A01-1FD0-48B5F2045D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2196F46-9C65-AE8F-FF85-B15167A8631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CDFF39E5-1A36-A11A-B5A9-AB7C97887887}"/>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8" name="Marcador de pie de página 7">
            <a:extLst>
              <a:ext uri="{FF2B5EF4-FFF2-40B4-BE49-F238E27FC236}">
                <a16:creationId xmlns:a16="http://schemas.microsoft.com/office/drawing/2014/main" id="{BB7B7871-0C32-BBB2-F3E0-105C956FFBD8}"/>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A5E4091A-279C-23E3-BDB6-F901CB5A1E34}"/>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8004587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line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003055"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673053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line + Image (B)">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3885908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0 Images">
    <p:bg>
      <p:bgPr>
        <a:solidFill>
          <a:srgbClr val="242524"/>
        </a:solidFill>
        <a:effectLst/>
      </p:bgPr>
    </p:bg>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899711"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2688116"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268811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2688116"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6"/>
          </p:nvPr>
        </p:nvSpPr>
        <p:spPr>
          <a:xfrm>
            <a:off x="4476521"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9" name="Picture Placeholder 29"/>
          <p:cNvSpPr>
            <a:spLocks noGrp="1"/>
          </p:cNvSpPr>
          <p:nvPr>
            <p:ph type="pic" sz="quarter" idx="17"/>
          </p:nvPr>
        </p:nvSpPr>
        <p:spPr>
          <a:xfrm>
            <a:off x="626492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8"/>
          </p:nvPr>
        </p:nvSpPr>
        <p:spPr>
          <a:xfrm>
            <a:off x="4476521"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9"/>
          </p:nvPr>
        </p:nvSpPr>
        <p:spPr>
          <a:xfrm>
            <a:off x="6264926"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0"/>
          </p:nvPr>
        </p:nvSpPr>
        <p:spPr>
          <a:xfrm>
            <a:off x="8053331"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4" name="Picture Placeholder 29"/>
          <p:cNvSpPr>
            <a:spLocks noGrp="1"/>
          </p:cNvSpPr>
          <p:nvPr>
            <p:ph type="pic" sz="quarter" idx="21"/>
          </p:nvPr>
        </p:nvSpPr>
        <p:spPr>
          <a:xfrm>
            <a:off x="984173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Rectangle 14"/>
          <p:cNvSpPr/>
          <p:nvPr userDrawn="1"/>
        </p:nvSpPr>
        <p:spPr>
          <a:xfrm>
            <a:off x="4476521" y="0"/>
            <a:ext cx="3576810" cy="14946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pic>
        <p:nvPicPr>
          <p:cNvPr id="16" name="Imagen 15">
            <a:extLst>
              <a:ext uri="{FF2B5EF4-FFF2-40B4-BE49-F238E27FC236}">
                <a16:creationId xmlns:a16="http://schemas.microsoft.com/office/drawing/2014/main" id="{168286FF-A180-1944-A7D2-006ED1AE8FA6}"/>
              </a:ext>
            </a:extLst>
          </p:cNvPr>
          <p:cNvPicPr>
            <a:picLocks noChangeAspect="1"/>
          </p:cNvPicPr>
          <p:nvPr userDrawn="1"/>
        </p:nvPicPr>
        <p:blipFill>
          <a:blip r:embed="rId2"/>
          <a:stretch>
            <a:fillRect/>
          </a:stretch>
        </p:blipFill>
        <p:spPr>
          <a:xfrm>
            <a:off x="748296" y="357977"/>
            <a:ext cx="1006993" cy="541762"/>
          </a:xfrm>
          <a:prstGeom prst="rect">
            <a:avLst/>
          </a:prstGeom>
        </p:spPr>
      </p:pic>
    </p:spTree>
    <p:extLst>
      <p:ext uri="{BB962C8B-B14F-4D97-AF65-F5344CB8AC3E}">
        <p14:creationId xmlns:p14="http://schemas.microsoft.com/office/powerpoint/2010/main" val="34819734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eadline + 6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11017"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2027105"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4065227"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6103349" y="3029637"/>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6"/>
          </p:nvPr>
        </p:nvSpPr>
        <p:spPr>
          <a:xfrm>
            <a:off x="8141471"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9" name="Picture Placeholder 29"/>
          <p:cNvSpPr>
            <a:spLocks noGrp="1"/>
          </p:cNvSpPr>
          <p:nvPr>
            <p:ph type="pic" sz="quarter" idx="17"/>
          </p:nvPr>
        </p:nvSpPr>
        <p:spPr>
          <a:xfrm>
            <a:off x="10179593"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Rectangle 9"/>
          <p:cNvSpPr/>
          <p:nvPr userDrawn="1"/>
        </p:nvSpPr>
        <p:spPr>
          <a:xfrm>
            <a:off x="-11017" y="4483865"/>
            <a:ext cx="12228732" cy="2374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11" name="Title 8"/>
          <p:cNvSpPr>
            <a:spLocks noGrp="1"/>
          </p:cNvSpPr>
          <p:nvPr>
            <p:ph type="title"/>
          </p:nvPr>
        </p:nvSpPr>
        <p:spPr>
          <a:xfrm>
            <a:off x="913016" y="1639741"/>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
        <p:nvSpPr>
          <p:cNvPr id="12" name="Rectangle 11"/>
          <p:cNvSpPr/>
          <p:nvPr userDrawn="1"/>
        </p:nvSpPr>
        <p:spPr>
          <a:xfrm>
            <a:off x="6103349" y="11018"/>
            <a:ext cx="2038122" cy="3018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spTree>
    <p:extLst>
      <p:ext uri="{BB962C8B-B14F-4D97-AF65-F5344CB8AC3E}">
        <p14:creationId xmlns:p14="http://schemas.microsoft.com/office/powerpoint/2010/main" val="22247445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eadline + 3 Images (C)">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017745" y="-1"/>
            <a:ext cx="5174254" cy="424149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5684704" y="4241495"/>
            <a:ext cx="6507295" cy="26165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0" y="3371162"/>
            <a:ext cx="3591499" cy="174066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8743194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dline +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425976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6" y="4804996"/>
            <a:ext cx="10457349" cy="1625621"/>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Tree>
    <p:extLst>
      <p:ext uri="{BB962C8B-B14F-4D97-AF65-F5344CB8AC3E}">
        <p14:creationId xmlns:p14="http://schemas.microsoft.com/office/powerpoint/2010/main" val="9545472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line + Text + Image (B)">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2971801"/>
            <a:ext cx="12192000"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167276"/>
            <a:ext cx="10536861" cy="760915"/>
          </a:xfrm>
          <a:prstGeom prst="rect">
            <a:avLst/>
          </a:prstGeom>
        </p:spPr>
        <p:txBody>
          <a:bodyPr lIns="0" rIns="0" anchor="t">
            <a:noAutofit/>
          </a:bodyPr>
          <a:lstStyle>
            <a:lvl1pPr>
              <a:lnSpc>
                <a:spcPct val="80000"/>
              </a:lnSpc>
              <a:defRPr sz="5400" b="1" i="0">
                <a:solidFill>
                  <a:schemeClr val="tx2"/>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7" y="2093543"/>
            <a:ext cx="10536860" cy="540327"/>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Tree>
    <p:extLst>
      <p:ext uri="{BB962C8B-B14F-4D97-AF65-F5344CB8AC3E}">
        <p14:creationId xmlns:p14="http://schemas.microsoft.com/office/powerpoint/2010/main" val="25521092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eadline + Text + 2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273826" y="2971801"/>
            <a:ext cx="7918174"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167276"/>
            <a:ext cx="10536861" cy="760915"/>
          </a:xfrm>
          <a:prstGeom prst="rect">
            <a:avLst/>
          </a:prstGeom>
        </p:spPr>
        <p:txBody>
          <a:bodyPr lIns="0" rIns="0" anchor="t">
            <a:noAutofit/>
          </a:bodyPr>
          <a:lstStyle>
            <a:lvl1pPr>
              <a:lnSpc>
                <a:spcPct val="80000"/>
              </a:lnSpc>
              <a:defRPr sz="5400" b="1" i="0">
                <a:solidFill>
                  <a:schemeClr val="tx2"/>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7" y="2093543"/>
            <a:ext cx="10536860" cy="540327"/>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
        <p:nvSpPr>
          <p:cNvPr id="6" name="Picture Placeholder 29">
            <a:extLst>
              <a:ext uri="{FF2B5EF4-FFF2-40B4-BE49-F238E27FC236}">
                <a16:creationId xmlns:a16="http://schemas.microsoft.com/office/drawing/2014/main" id="{7B6A9D5C-C8BE-6144-90D6-77B35EA36C51}"/>
              </a:ext>
            </a:extLst>
          </p:cNvPr>
          <p:cNvSpPr>
            <a:spLocks noGrp="1"/>
          </p:cNvSpPr>
          <p:nvPr>
            <p:ph type="pic" sz="quarter" idx="13"/>
          </p:nvPr>
        </p:nvSpPr>
        <p:spPr>
          <a:xfrm>
            <a:off x="0" y="2971801"/>
            <a:ext cx="4273826"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7433824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eadline + Image (C)">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3368233"/>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9470101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Headline + 3 Images (D)">
    <p:spTree>
      <p:nvGrpSpPr>
        <p:cNvPr id="1" name=""/>
        <p:cNvGrpSpPr/>
        <p:nvPr/>
      </p:nvGrpSpPr>
      <p:grpSpPr>
        <a:xfrm>
          <a:off x="0" y="0"/>
          <a:ext cx="0" cy="0"/>
          <a:chOff x="0" y="0"/>
          <a:chExt cx="0" cy="0"/>
        </a:xfrm>
      </p:grpSpPr>
      <p:sp>
        <p:nvSpPr>
          <p:cNvPr id="10" name="Picture Placeholder 29"/>
          <p:cNvSpPr>
            <a:spLocks noGrp="1"/>
          </p:cNvSpPr>
          <p:nvPr>
            <p:ph type="pic" sz="quarter" idx="14"/>
          </p:nvPr>
        </p:nvSpPr>
        <p:spPr>
          <a:xfrm>
            <a:off x="-34725"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5"/>
          </p:nvPr>
        </p:nvSpPr>
        <p:spPr>
          <a:xfrm>
            <a:off x="4051140"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6"/>
          </p:nvPr>
        </p:nvSpPr>
        <p:spPr>
          <a:xfrm>
            <a:off x="8137005"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Title 8"/>
          <p:cNvSpPr>
            <a:spLocks noGrp="1"/>
          </p:cNvSpPr>
          <p:nvPr>
            <p:ph type="title"/>
          </p:nvPr>
        </p:nvSpPr>
        <p:spPr>
          <a:xfrm>
            <a:off x="913016" y="1304075"/>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71891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90EDBD-B3D6-441D-30F9-8EDA3F4BFE1F}"/>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DEAC1261-9574-49FF-CB70-1E5F675EB22A}"/>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4" name="Marcador de pie de página 3">
            <a:extLst>
              <a:ext uri="{FF2B5EF4-FFF2-40B4-BE49-F238E27FC236}">
                <a16:creationId xmlns:a16="http://schemas.microsoft.com/office/drawing/2014/main" id="{DC35B8BA-7DC9-20B9-DAFF-EB189A2207D9}"/>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37FFF493-C52F-3A7A-7C23-0D80E345CE1D}"/>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30453921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Headline + 3 Images (E)">
    <p:spTree>
      <p:nvGrpSpPr>
        <p:cNvPr id="1" name=""/>
        <p:cNvGrpSpPr/>
        <p:nvPr/>
      </p:nvGrpSpPr>
      <p:grpSpPr>
        <a:xfrm>
          <a:off x="0" y="0"/>
          <a:ext cx="0" cy="0"/>
          <a:chOff x="0" y="0"/>
          <a:chExt cx="0" cy="0"/>
        </a:xfrm>
      </p:grpSpPr>
      <p:sp>
        <p:nvSpPr>
          <p:cNvPr id="9" name="Picture Placeholder 29"/>
          <p:cNvSpPr>
            <a:spLocks noGrp="1"/>
          </p:cNvSpPr>
          <p:nvPr>
            <p:ph type="pic" sz="quarter" idx="15"/>
          </p:nvPr>
        </p:nvSpPr>
        <p:spPr>
          <a:xfrm>
            <a:off x="4837708" y="0"/>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Picture Placeholder 29"/>
          <p:cNvSpPr>
            <a:spLocks noGrp="1"/>
          </p:cNvSpPr>
          <p:nvPr>
            <p:ph type="pic" sz="quarter" idx="16"/>
          </p:nvPr>
        </p:nvSpPr>
        <p:spPr>
          <a:xfrm>
            <a:off x="4837708" y="2289977"/>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7"/>
          </p:nvPr>
        </p:nvSpPr>
        <p:spPr>
          <a:xfrm>
            <a:off x="4837708" y="4579954"/>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13" name="Rectangle 12"/>
          <p:cNvSpPr/>
          <p:nvPr userDrawn="1"/>
        </p:nvSpPr>
        <p:spPr>
          <a:xfrm>
            <a:off x="8414795" y="1"/>
            <a:ext cx="380291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Tree>
    <p:extLst>
      <p:ext uri="{BB962C8B-B14F-4D97-AF65-F5344CB8AC3E}">
        <p14:creationId xmlns:p14="http://schemas.microsoft.com/office/powerpoint/2010/main" val="22054658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Headline + 4 Images">
    <p:spTree>
      <p:nvGrpSpPr>
        <p:cNvPr id="1" name=""/>
        <p:cNvGrpSpPr/>
        <p:nvPr/>
      </p:nvGrpSpPr>
      <p:grpSpPr>
        <a:xfrm>
          <a:off x="0" y="0"/>
          <a:ext cx="0" cy="0"/>
          <a:chOff x="0" y="0"/>
          <a:chExt cx="0" cy="0"/>
        </a:xfrm>
      </p:grpSpPr>
      <p:sp>
        <p:nvSpPr>
          <p:cNvPr id="17" name="Rectangle 16"/>
          <p:cNvSpPr/>
          <p:nvPr userDrawn="1"/>
        </p:nvSpPr>
        <p:spPr>
          <a:xfrm>
            <a:off x="1" y="3472405"/>
            <a:ext cx="12217714" cy="33855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Title 8"/>
          <p:cNvSpPr>
            <a:spLocks noGrp="1"/>
          </p:cNvSpPr>
          <p:nvPr>
            <p:ph type="title"/>
          </p:nvPr>
        </p:nvSpPr>
        <p:spPr>
          <a:xfrm>
            <a:off x="913016" y="1350375"/>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
        <p:nvSpPr>
          <p:cNvPr id="9" name="Picture Placeholder 29"/>
          <p:cNvSpPr>
            <a:spLocks noGrp="1"/>
          </p:cNvSpPr>
          <p:nvPr>
            <p:ph type="pic" sz="quarter" idx="16"/>
          </p:nvPr>
        </p:nvSpPr>
        <p:spPr>
          <a:xfrm>
            <a:off x="913016"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7"/>
          </p:nvPr>
        </p:nvSpPr>
        <p:spPr>
          <a:xfrm>
            <a:off x="3578003"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8"/>
          </p:nvPr>
        </p:nvSpPr>
        <p:spPr>
          <a:xfrm>
            <a:off x="6242990"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19"/>
          </p:nvPr>
        </p:nvSpPr>
        <p:spPr>
          <a:xfrm>
            <a:off x="8907978" y="2472021"/>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10129138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Headline + 6 Images (B)">
    <p:spTree>
      <p:nvGrpSpPr>
        <p:cNvPr id="1" name=""/>
        <p:cNvGrpSpPr/>
        <p:nvPr/>
      </p:nvGrpSpPr>
      <p:grpSpPr>
        <a:xfrm>
          <a:off x="0" y="0"/>
          <a:ext cx="0" cy="0"/>
          <a:chOff x="0" y="0"/>
          <a:chExt cx="0" cy="0"/>
        </a:xfrm>
      </p:grpSpPr>
      <p:sp>
        <p:nvSpPr>
          <p:cNvPr id="12" name="Picture Placeholder 29"/>
          <p:cNvSpPr>
            <a:spLocks noGrp="1"/>
          </p:cNvSpPr>
          <p:nvPr>
            <p:ph type="pic" sz="quarter" idx="18"/>
          </p:nvPr>
        </p:nvSpPr>
        <p:spPr>
          <a:xfrm>
            <a:off x="9913200" y="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Picture Placeholder 29"/>
          <p:cNvSpPr>
            <a:spLocks noGrp="1"/>
          </p:cNvSpPr>
          <p:nvPr>
            <p:ph type="pic" sz="quarter" idx="19"/>
          </p:nvPr>
        </p:nvSpPr>
        <p:spPr>
          <a:xfrm>
            <a:off x="9913200"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20"/>
          </p:nvPr>
        </p:nvSpPr>
        <p:spPr>
          <a:xfrm>
            <a:off x="9913200" y="457920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8" name="Picture Placeholder 29"/>
          <p:cNvSpPr>
            <a:spLocks noGrp="1"/>
          </p:cNvSpPr>
          <p:nvPr>
            <p:ph type="pic" sz="quarter" idx="22"/>
          </p:nvPr>
        </p:nvSpPr>
        <p:spPr>
          <a:xfrm>
            <a:off x="7622825"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9" name="Picture Placeholder 29"/>
          <p:cNvSpPr>
            <a:spLocks noGrp="1"/>
          </p:cNvSpPr>
          <p:nvPr>
            <p:ph type="pic" sz="quarter" idx="23"/>
          </p:nvPr>
        </p:nvSpPr>
        <p:spPr>
          <a:xfrm>
            <a:off x="5332450"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20" name="Picture Placeholder 29"/>
          <p:cNvSpPr>
            <a:spLocks noGrp="1"/>
          </p:cNvSpPr>
          <p:nvPr>
            <p:ph type="pic" sz="quarter" idx="24"/>
          </p:nvPr>
        </p:nvSpPr>
        <p:spPr>
          <a:xfrm>
            <a:off x="7622825" y="457920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21"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4981204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Headline + 5 Images">
    <p:spTree>
      <p:nvGrpSpPr>
        <p:cNvPr id="1" name=""/>
        <p:cNvGrpSpPr/>
        <p:nvPr/>
      </p:nvGrpSpPr>
      <p:grpSpPr>
        <a:xfrm>
          <a:off x="0" y="0"/>
          <a:ext cx="0" cy="0"/>
          <a:chOff x="0" y="0"/>
          <a:chExt cx="0" cy="0"/>
        </a:xfrm>
      </p:grpSpPr>
      <p:sp>
        <p:nvSpPr>
          <p:cNvPr id="11" name="Title 8"/>
          <p:cNvSpPr>
            <a:spLocks noGrp="1"/>
          </p:cNvSpPr>
          <p:nvPr>
            <p:ph type="title"/>
          </p:nvPr>
        </p:nvSpPr>
        <p:spPr>
          <a:xfrm>
            <a:off x="913016" y="451363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12" name="Picture Placeholder 29"/>
          <p:cNvSpPr>
            <a:spLocks noGrp="1"/>
          </p:cNvSpPr>
          <p:nvPr>
            <p:ph type="pic" sz="quarter" idx="23"/>
          </p:nvPr>
        </p:nvSpPr>
        <p:spPr>
          <a:xfrm>
            <a:off x="913016"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4"/>
          </p:nvPr>
        </p:nvSpPr>
        <p:spPr>
          <a:xfrm>
            <a:off x="3186028"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4" name="Picture Placeholder 29"/>
          <p:cNvSpPr>
            <a:spLocks noGrp="1"/>
          </p:cNvSpPr>
          <p:nvPr>
            <p:ph type="pic" sz="quarter" idx="25"/>
          </p:nvPr>
        </p:nvSpPr>
        <p:spPr>
          <a:xfrm>
            <a:off x="5459040"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Picture Placeholder 29"/>
          <p:cNvSpPr>
            <a:spLocks noGrp="1"/>
          </p:cNvSpPr>
          <p:nvPr>
            <p:ph type="pic" sz="quarter" idx="26"/>
          </p:nvPr>
        </p:nvSpPr>
        <p:spPr>
          <a:xfrm>
            <a:off x="7732052"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27"/>
          </p:nvPr>
        </p:nvSpPr>
        <p:spPr>
          <a:xfrm>
            <a:off x="10005066"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4022727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line + Device">
    <p:spTree>
      <p:nvGrpSpPr>
        <p:cNvPr id="1" name=""/>
        <p:cNvGrpSpPr/>
        <p:nvPr/>
      </p:nvGrpSpPr>
      <p:grpSpPr>
        <a:xfrm>
          <a:off x="0" y="0"/>
          <a:ext cx="0" cy="0"/>
          <a:chOff x="0" y="0"/>
          <a:chExt cx="0" cy="0"/>
        </a:xfrm>
      </p:grpSpPr>
      <p:sp>
        <p:nvSpPr>
          <p:cNvPr id="6" name="Rectangle 5"/>
          <p:cNvSpPr/>
          <p:nvPr userDrawn="1"/>
        </p:nvSpPr>
        <p:spPr>
          <a:xfrm>
            <a:off x="6759615" y="1"/>
            <a:ext cx="54580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8" name="Picture Placeholder 29"/>
          <p:cNvSpPr>
            <a:spLocks noGrp="1"/>
          </p:cNvSpPr>
          <p:nvPr>
            <p:ph type="pic" sz="quarter" idx="18"/>
          </p:nvPr>
        </p:nvSpPr>
        <p:spPr>
          <a:xfrm>
            <a:off x="80408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41685368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eadline + 2 Devices">
    <p:spTree>
      <p:nvGrpSpPr>
        <p:cNvPr id="1" name=""/>
        <p:cNvGrpSpPr/>
        <p:nvPr/>
      </p:nvGrpSpPr>
      <p:grpSpPr>
        <a:xfrm>
          <a:off x="0" y="0"/>
          <a:ext cx="0" cy="0"/>
          <a:chOff x="0" y="0"/>
          <a:chExt cx="0" cy="0"/>
        </a:xfrm>
      </p:grpSpPr>
      <p:sp>
        <p:nvSpPr>
          <p:cNvPr id="6" name="Rectangle 5"/>
          <p:cNvSpPr/>
          <p:nvPr userDrawn="1"/>
        </p:nvSpPr>
        <p:spPr>
          <a:xfrm>
            <a:off x="4494881" y="1"/>
            <a:ext cx="772283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8" name="Picture Placeholder 29"/>
          <p:cNvSpPr>
            <a:spLocks noGrp="1"/>
          </p:cNvSpPr>
          <p:nvPr>
            <p:ph type="pic" sz="quarter" idx="18"/>
          </p:nvPr>
        </p:nvSpPr>
        <p:spPr>
          <a:xfrm>
            <a:off x="84345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9"/>
          </p:nvPr>
        </p:nvSpPr>
        <p:spPr>
          <a:xfrm>
            <a:off x="55770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5253507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 Devices">
    <p:spTree>
      <p:nvGrpSpPr>
        <p:cNvPr id="1" name=""/>
        <p:cNvGrpSpPr/>
        <p:nvPr/>
      </p:nvGrpSpPr>
      <p:grpSpPr>
        <a:xfrm>
          <a:off x="0" y="0"/>
          <a:ext cx="0" cy="0"/>
          <a:chOff x="0" y="0"/>
          <a:chExt cx="0" cy="0"/>
        </a:xfrm>
      </p:grpSpPr>
      <p:sp>
        <p:nvSpPr>
          <p:cNvPr id="5" name="Picture Placeholder 29"/>
          <p:cNvSpPr>
            <a:spLocks noGrp="1"/>
          </p:cNvSpPr>
          <p:nvPr>
            <p:ph type="pic" sz="quarter" idx="19"/>
          </p:nvPr>
        </p:nvSpPr>
        <p:spPr>
          <a:xfrm>
            <a:off x="50436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Picture Placeholder 29"/>
          <p:cNvSpPr>
            <a:spLocks noGrp="1"/>
          </p:cNvSpPr>
          <p:nvPr>
            <p:ph type="pic" sz="quarter" idx="20"/>
          </p:nvPr>
        </p:nvSpPr>
        <p:spPr>
          <a:xfrm>
            <a:off x="23512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21"/>
          </p:nvPr>
        </p:nvSpPr>
        <p:spPr>
          <a:xfrm>
            <a:off x="-341178"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22"/>
          </p:nvPr>
        </p:nvSpPr>
        <p:spPr>
          <a:xfrm>
            <a:off x="77360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3"/>
          </p:nvPr>
        </p:nvSpPr>
        <p:spPr>
          <a:xfrm>
            <a:off x="104284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7292868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adline + 4 Devices">
    <p:spTree>
      <p:nvGrpSpPr>
        <p:cNvPr id="1" name=""/>
        <p:cNvGrpSpPr/>
        <p:nvPr/>
      </p:nvGrpSpPr>
      <p:grpSpPr>
        <a:xfrm>
          <a:off x="0" y="0"/>
          <a:ext cx="0" cy="0"/>
          <a:chOff x="0" y="0"/>
          <a:chExt cx="0" cy="0"/>
        </a:xfrm>
      </p:grpSpPr>
      <p:sp>
        <p:nvSpPr>
          <p:cNvPr id="4" name="Picture Placeholder 29"/>
          <p:cNvSpPr>
            <a:spLocks noGrp="1"/>
          </p:cNvSpPr>
          <p:nvPr>
            <p:ph type="pic" sz="quarter" idx="20"/>
          </p:nvPr>
        </p:nvSpPr>
        <p:spPr>
          <a:xfrm>
            <a:off x="5665922" y="32004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21"/>
          </p:nvPr>
        </p:nvSpPr>
        <p:spPr>
          <a:xfrm>
            <a:off x="5665922" y="-2320577"/>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22"/>
          </p:nvPr>
        </p:nvSpPr>
        <p:spPr>
          <a:xfrm>
            <a:off x="8415804" y="44323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23"/>
          </p:nvPr>
        </p:nvSpPr>
        <p:spPr>
          <a:xfrm>
            <a:off x="8415804" y="-1088677"/>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6515203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line + Smartphon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3502" y="960618"/>
            <a:ext cx="3284098" cy="6695371"/>
          </a:xfrm>
          <a:prstGeom prst="rect">
            <a:avLst/>
          </a:prstGeom>
        </p:spPr>
      </p:pic>
      <p:sp>
        <p:nvSpPr>
          <p:cNvPr id="5" name="Picture Placeholder 4"/>
          <p:cNvSpPr>
            <a:spLocks noGrp="1"/>
          </p:cNvSpPr>
          <p:nvPr>
            <p:ph type="pic" sz="quarter" idx="14"/>
          </p:nvPr>
        </p:nvSpPr>
        <p:spPr>
          <a:xfrm>
            <a:off x="1866899" y="1816099"/>
            <a:ext cx="2848004" cy="5029454"/>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7" name="Title 8"/>
          <p:cNvSpPr>
            <a:spLocks noGrp="1"/>
          </p:cNvSpPr>
          <p:nvPr>
            <p:ph type="title"/>
          </p:nvPr>
        </p:nvSpPr>
        <p:spPr>
          <a:xfrm>
            <a:off x="55993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295039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Headline + Smartphone (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2514600" y="-412387"/>
            <a:ext cx="5359399" cy="9161367"/>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302" y="1633719"/>
            <a:ext cx="2064897" cy="4209756"/>
          </a:xfrm>
          <a:prstGeom prst="rect">
            <a:avLst/>
          </a:prstGeom>
        </p:spPr>
      </p:pic>
      <p:sp>
        <p:nvSpPr>
          <p:cNvPr id="8" name="Picture Placeholder 4"/>
          <p:cNvSpPr>
            <a:spLocks noGrp="1"/>
          </p:cNvSpPr>
          <p:nvPr>
            <p:ph type="pic" sz="quarter" idx="14"/>
          </p:nvPr>
        </p:nvSpPr>
        <p:spPr>
          <a:xfrm>
            <a:off x="4368800" y="2171700"/>
            <a:ext cx="1790700" cy="31623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37852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9D00E2-53EC-9DE2-4FDD-D5BAC0B716BD}"/>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3" name="Marcador de pie de página 2">
            <a:extLst>
              <a:ext uri="{FF2B5EF4-FFF2-40B4-BE49-F238E27FC236}">
                <a16:creationId xmlns:a16="http://schemas.microsoft.com/office/drawing/2014/main" id="{7F7FD9A3-0653-AA88-B11C-29FDE3FFAED5}"/>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E2B68F99-6999-E62A-6529-2F1B818CF91C}"/>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9900997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Headline + Smartwatch">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947053" y="-7703839"/>
            <a:ext cx="2935516" cy="22532368"/>
          </a:xfrm>
          <a:prstGeom prst="rect">
            <a:avLst/>
          </a:prstGeom>
        </p:spPr>
      </p:pic>
      <p:sp>
        <p:nvSpPr>
          <p:cNvPr id="11" name="Picture Placeholder 4"/>
          <p:cNvSpPr>
            <a:spLocks noGrp="1"/>
          </p:cNvSpPr>
          <p:nvPr>
            <p:ph type="pic" sz="quarter" idx="14"/>
          </p:nvPr>
        </p:nvSpPr>
        <p:spPr>
          <a:xfrm>
            <a:off x="4494061" y="2414812"/>
            <a:ext cx="1829708" cy="2286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5162104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Headline + Comput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868764" y="836575"/>
            <a:ext cx="6764436" cy="5687364"/>
          </a:xfrm>
          <a:prstGeom prst="rect">
            <a:avLst/>
          </a:prstGeom>
        </p:spPr>
      </p:pic>
      <p:sp>
        <p:nvSpPr>
          <p:cNvPr id="11" name="Picture Placeholder 4"/>
          <p:cNvSpPr>
            <a:spLocks noGrp="1"/>
          </p:cNvSpPr>
          <p:nvPr>
            <p:ph type="pic" sz="quarter" idx="14"/>
          </p:nvPr>
        </p:nvSpPr>
        <p:spPr>
          <a:xfrm>
            <a:off x="5134854" y="1170212"/>
            <a:ext cx="6244346" cy="35414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57528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Headline + Laptop">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814994" y="1417527"/>
            <a:ext cx="7881706" cy="4627673"/>
          </a:xfrm>
          <a:prstGeom prst="rect">
            <a:avLst/>
          </a:prstGeom>
        </p:spPr>
      </p:pic>
      <p:sp>
        <p:nvSpPr>
          <p:cNvPr id="11" name="Picture Placeholder 4"/>
          <p:cNvSpPr>
            <a:spLocks noGrp="1"/>
          </p:cNvSpPr>
          <p:nvPr>
            <p:ph type="pic" sz="quarter" idx="14"/>
          </p:nvPr>
        </p:nvSpPr>
        <p:spPr>
          <a:xfrm>
            <a:off x="4779254" y="1741712"/>
            <a:ext cx="5952246" cy="37319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0232696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Headline + Table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842754" y="913305"/>
            <a:ext cx="5343632" cy="7508718"/>
          </a:xfrm>
          <a:prstGeom prst="rect">
            <a:avLst/>
          </a:prstGeom>
        </p:spPr>
      </p:pic>
      <p:sp>
        <p:nvSpPr>
          <p:cNvPr id="11" name="Picture Placeholder 4"/>
          <p:cNvSpPr>
            <a:spLocks noGrp="1"/>
          </p:cNvSpPr>
          <p:nvPr>
            <p:ph type="pic" sz="quarter" idx="14"/>
          </p:nvPr>
        </p:nvSpPr>
        <p:spPr>
          <a:xfrm>
            <a:off x="5287254" y="1690912"/>
            <a:ext cx="4453646" cy="59417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8551138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Headline + 6 Screens">
    <p:spTree>
      <p:nvGrpSpPr>
        <p:cNvPr id="1" name=""/>
        <p:cNvGrpSpPr/>
        <p:nvPr/>
      </p:nvGrpSpPr>
      <p:grpSpPr>
        <a:xfrm>
          <a:off x="0" y="0"/>
          <a:ext cx="0" cy="0"/>
          <a:chOff x="0" y="0"/>
          <a:chExt cx="0" cy="0"/>
        </a:xfrm>
      </p:grpSpPr>
      <p:sp>
        <p:nvSpPr>
          <p:cNvPr id="15" name="Picture Placeholder 4"/>
          <p:cNvSpPr>
            <a:spLocks noGrp="1"/>
          </p:cNvSpPr>
          <p:nvPr>
            <p:ph type="pic" sz="quarter" idx="15"/>
          </p:nvPr>
        </p:nvSpPr>
        <p:spPr>
          <a:xfrm>
            <a:off x="5544619" y="3316697"/>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6" name="Picture Placeholder 4"/>
          <p:cNvSpPr>
            <a:spLocks noGrp="1"/>
          </p:cNvSpPr>
          <p:nvPr>
            <p:ph type="pic" sz="quarter" idx="16"/>
          </p:nvPr>
        </p:nvSpPr>
        <p:spPr>
          <a:xfrm>
            <a:off x="7195619" y="2313211"/>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7" name="Picture Placeholder 4"/>
          <p:cNvSpPr>
            <a:spLocks noGrp="1"/>
          </p:cNvSpPr>
          <p:nvPr>
            <p:ph type="pic" sz="quarter" idx="17"/>
          </p:nvPr>
        </p:nvSpPr>
        <p:spPr>
          <a:xfrm>
            <a:off x="8833919" y="136052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8" name="Picture Placeholder 4"/>
          <p:cNvSpPr>
            <a:spLocks noGrp="1"/>
          </p:cNvSpPr>
          <p:nvPr>
            <p:ph type="pic" sz="quarter" idx="18"/>
          </p:nvPr>
        </p:nvSpPr>
        <p:spPr>
          <a:xfrm>
            <a:off x="10473840" y="40511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9" name="Picture Placeholder 4"/>
          <p:cNvSpPr>
            <a:spLocks noGrp="1"/>
          </p:cNvSpPr>
          <p:nvPr>
            <p:ph type="pic" sz="quarter" idx="19"/>
          </p:nvPr>
        </p:nvSpPr>
        <p:spPr>
          <a:xfrm>
            <a:off x="9959945" y="391031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20" name="Picture Placeholder 4"/>
          <p:cNvSpPr>
            <a:spLocks noGrp="1"/>
          </p:cNvSpPr>
          <p:nvPr>
            <p:ph type="pic" sz="quarter" idx="20"/>
          </p:nvPr>
        </p:nvSpPr>
        <p:spPr>
          <a:xfrm>
            <a:off x="6056893" y="-243022"/>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4238758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Headline + Smartphone + 2 Screen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602997" y="681218"/>
            <a:ext cx="2915798" cy="5944509"/>
          </a:xfrm>
          <a:prstGeom prst="rect">
            <a:avLst/>
          </a:prstGeom>
        </p:spPr>
      </p:pic>
      <p:sp>
        <p:nvSpPr>
          <p:cNvPr id="8" name="Picture Placeholder 4"/>
          <p:cNvSpPr>
            <a:spLocks noGrp="1"/>
          </p:cNvSpPr>
          <p:nvPr>
            <p:ph type="pic" sz="quarter" idx="14"/>
          </p:nvPr>
        </p:nvSpPr>
        <p:spPr>
          <a:xfrm>
            <a:off x="4796591"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Picture Placeholder 4"/>
          <p:cNvSpPr>
            <a:spLocks noGrp="1"/>
          </p:cNvSpPr>
          <p:nvPr>
            <p:ph type="pic" sz="quarter" idx="15"/>
          </p:nvPr>
        </p:nvSpPr>
        <p:spPr>
          <a:xfrm>
            <a:off x="7641391"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2" name="Picture Placeholder 4"/>
          <p:cNvSpPr>
            <a:spLocks noGrp="1"/>
          </p:cNvSpPr>
          <p:nvPr>
            <p:ph type="pic" sz="quarter" idx="18"/>
          </p:nvPr>
        </p:nvSpPr>
        <p:spPr>
          <a:xfrm>
            <a:off x="1918893"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250604781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ircle Image">
    <p:spTree>
      <p:nvGrpSpPr>
        <p:cNvPr id="1" name=""/>
        <p:cNvGrpSpPr/>
        <p:nvPr/>
      </p:nvGrpSpPr>
      <p:grpSpPr>
        <a:xfrm>
          <a:off x="0" y="0"/>
          <a:ext cx="0" cy="0"/>
          <a:chOff x="0" y="0"/>
          <a:chExt cx="0" cy="0"/>
        </a:xfrm>
      </p:grpSpPr>
      <p:sp>
        <p:nvSpPr>
          <p:cNvPr id="4" name="Picture Placeholder 8"/>
          <p:cNvSpPr>
            <a:spLocks noGrp="1"/>
          </p:cNvSpPr>
          <p:nvPr>
            <p:ph type="pic" sz="quarter" idx="13"/>
          </p:nvPr>
        </p:nvSpPr>
        <p:spPr>
          <a:xfrm>
            <a:off x="4813619" y="2135303"/>
            <a:ext cx="2564762" cy="2564762"/>
          </a:xfrm>
          <a:prstGeom prst="ellipse">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10562429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Headline + 3 Images (F)">
    <p:spTree>
      <p:nvGrpSpPr>
        <p:cNvPr id="1" name=""/>
        <p:cNvGrpSpPr/>
        <p:nvPr/>
      </p:nvGrpSpPr>
      <p:grpSpPr>
        <a:xfrm>
          <a:off x="0" y="0"/>
          <a:ext cx="0" cy="0"/>
          <a:chOff x="0" y="0"/>
          <a:chExt cx="0" cy="0"/>
        </a:xfrm>
      </p:grpSpPr>
      <p:sp>
        <p:nvSpPr>
          <p:cNvPr id="5" name="Picture Placeholder 12"/>
          <p:cNvSpPr>
            <a:spLocks noGrp="1"/>
          </p:cNvSpPr>
          <p:nvPr>
            <p:ph type="pic" sz="quarter" idx="15"/>
          </p:nvPr>
        </p:nvSpPr>
        <p:spPr>
          <a:xfrm>
            <a:off x="8434697" y="0"/>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6" name="Picture Placeholder 12"/>
          <p:cNvSpPr>
            <a:spLocks noGrp="1"/>
          </p:cNvSpPr>
          <p:nvPr>
            <p:ph type="pic" sz="quarter" idx="16"/>
          </p:nvPr>
        </p:nvSpPr>
        <p:spPr>
          <a:xfrm>
            <a:off x="8434697" y="3805384"/>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7" name="Picture Placeholder 12"/>
          <p:cNvSpPr>
            <a:spLocks noGrp="1"/>
          </p:cNvSpPr>
          <p:nvPr>
            <p:ph type="pic" sz="quarter" idx="14"/>
          </p:nvPr>
        </p:nvSpPr>
        <p:spPr>
          <a:xfrm>
            <a:off x="7040006" y="1902692"/>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9772177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4" name="Picture Placeholder 12"/>
          <p:cNvSpPr>
            <a:spLocks noGrp="1"/>
          </p:cNvSpPr>
          <p:nvPr>
            <p:ph type="pic" sz="quarter" idx="12"/>
          </p:nvPr>
        </p:nvSpPr>
        <p:spPr>
          <a:xfrm>
            <a:off x="914400" y="3232727"/>
            <a:ext cx="2669309" cy="362527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8" name="Picture Placeholder 12"/>
          <p:cNvSpPr>
            <a:spLocks noGrp="1"/>
          </p:cNvSpPr>
          <p:nvPr>
            <p:ph type="pic" sz="quarter" idx="13"/>
          </p:nvPr>
        </p:nvSpPr>
        <p:spPr>
          <a:xfrm>
            <a:off x="3583709" y="0"/>
            <a:ext cx="2816947" cy="3232727"/>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Picture Placeholder 12"/>
          <p:cNvSpPr>
            <a:spLocks noGrp="1"/>
          </p:cNvSpPr>
          <p:nvPr>
            <p:ph type="pic" sz="quarter" idx="14"/>
          </p:nvPr>
        </p:nvSpPr>
        <p:spPr>
          <a:xfrm>
            <a:off x="6400655" y="3232727"/>
            <a:ext cx="5791345" cy="362527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1563149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 Images (D)">
    <p:spTree>
      <p:nvGrpSpPr>
        <p:cNvPr id="1" name=""/>
        <p:cNvGrpSpPr/>
        <p:nvPr/>
      </p:nvGrpSpPr>
      <p:grpSpPr>
        <a:xfrm>
          <a:off x="0" y="0"/>
          <a:ext cx="0" cy="0"/>
          <a:chOff x="0" y="0"/>
          <a:chExt cx="0" cy="0"/>
        </a:xfrm>
      </p:grpSpPr>
      <p:sp>
        <p:nvSpPr>
          <p:cNvPr id="4" name="Picture Placeholder 12"/>
          <p:cNvSpPr>
            <a:spLocks noGrp="1"/>
          </p:cNvSpPr>
          <p:nvPr>
            <p:ph type="pic" sz="quarter" idx="12"/>
          </p:nvPr>
        </p:nvSpPr>
        <p:spPr>
          <a:xfrm>
            <a:off x="906462" y="1"/>
            <a:ext cx="2447493" cy="3429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Picture Placeholder 12"/>
          <p:cNvSpPr>
            <a:spLocks noGrp="1"/>
          </p:cNvSpPr>
          <p:nvPr>
            <p:ph type="pic" sz="quarter" idx="14"/>
          </p:nvPr>
        </p:nvSpPr>
        <p:spPr>
          <a:xfrm>
            <a:off x="6400655" y="1"/>
            <a:ext cx="5791345" cy="6857999"/>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2741175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EC4FC3-59DA-9E54-98D8-4D27F9EABED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D952182-72B2-D4CD-BA87-F17BD861B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7F1C0FE8-1DC7-C6A3-A1AF-9A383352F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96875CA-C628-12B5-05D5-8D6C086E529E}"/>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6" name="Marcador de pie de página 5">
            <a:extLst>
              <a:ext uri="{FF2B5EF4-FFF2-40B4-BE49-F238E27FC236}">
                <a16:creationId xmlns:a16="http://schemas.microsoft.com/office/drawing/2014/main" id="{605F0F3A-F1BA-A40C-5279-1C61F9C5062D}"/>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5191711A-1952-361B-3D68-C52200FB9264}"/>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9008395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 Images">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609600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273909149"/>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 Images (B)">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1"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1" y="342900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587972308"/>
      </p:ext>
    </p:extLst>
  </p:cSld>
  <p:clrMapOvr>
    <a:masterClrMapping/>
  </p:clrMapOvr>
  <p:extLst>
    <p:ext uri="{DCECCB84-F9BA-43D5-87BE-67443E8EF086}">
      <p15:sldGuideLst xmlns:p15="http://schemas.microsoft.com/office/powerpoint/2012/main">
        <p15:guide id="4" pos="655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 Images (C)">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609600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6096000" y="342900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30855142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9F7F7-FBEE-3713-F30E-4D5DAE1EC34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C1F31DF9-D220-4D8F-D1A4-633A38D393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FDADAEB0-BB3F-BD54-26E8-78C6F447D9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5030615-B64F-7D96-B95E-24799C9099C8}"/>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6" name="Marcador de pie de página 5">
            <a:extLst>
              <a:ext uri="{FF2B5EF4-FFF2-40B4-BE49-F238E27FC236}">
                <a16:creationId xmlns:a16="http://schemas.microsoft.com/office/drawing/2014/main" id="{A76BAB6E-F950-C0B1-5395-A1B114B39DD8}"/>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794F7B07-BD36-0952-908E-9C0DC8C40E1A}"/>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1499366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47" Type="http://schemas.openxmlformats.org/officeDocument/2006/relationships/slideLayout" Target="../slideLayouts/slideLayout73.xml"/><Relationship Id="rId50" Type="http://schemas.openxmlformats.org/officeDocument/2006/relationships/slideLayout" Target="../slideLayouts/slideLayout76.xml"/><Relationship Id="rId55" Type="http://schemas.openxmlformats.org/officeDocument/2006/relationships/slideLayout" Target="../slideLayouts/slideLayout81.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9" Type="http://schemas.openxmlformats.org/officeDocument/2006/relationships/slideLayout" Target="../slideLayouts/slideLayout55.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53" Type="http://schemas.openxmlformats.org/officeDocument/2006/relationships/slideLayout" Target="../slideLayouts/slideLayout79.xml"/><Relationship Id="rId58" Type="http://schemas.openxmlformats.org/officeDocument/2006/relationships/image" Target="../media/image1.png"/><Relationship Id="rId5" Type="http://schemas.openxmlformats.org/officeDocument/2006/relationships/slideLayout" Target="../slideLayouts/slideLayout31.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48" Type="http://schemas.openxmlformats.org/officeDocument/2006/relationships/slideLayout" Target="../slideLayouts/slideLayout74.xml"/><Relationship Id="rId56" Type="http://schemas.openxmlformats.org/officeDocument/2006/relationships/slideLayout" Target="../slideLayouts/slideLayout82.xml"/><Relationship Id="rId8" Type="http://schemas.openxmlformats.org/officeDocument/2006/relationships/slideLayout" Target="../slideLayouts/slideLayout34.xml"/><Relationship Id="rId51" Type="http://schemas.openxmlformats.org/officeDocument/2006/relationships/slideLayout" Target="../slideLayouts/slideLayout77.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20" Type="http://schemas.openxmlformats.org/officeDocument/2006/relationships/slideLayout" Target="../slideLayouts/slideLayout46.xml"/><Relationship Id="rId41" Type="http://schemas.openxmlformats.org/officeDocument/2006/relationships/slideLayout" Target="../slideLayouts/slideLayout67.xml"/><Relationship Id="rId54" Type="http://schemas.openxmlformats.org/officeDocument/2006/relationships/slideLayout" Target="../slideLayouts/slideLayout80.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49" Type="http://schemas.openxmlformats.org/officeDocument/2006/relationships/slideLayout" Target="../slideLayouts/slideLayout75.xml"/><Relationship Id="rId57" Type="http://schemas.openxmlformats.org/officeDocument/2006/relationships/theme" Target="../theme/theme3.xml"/><Relationship Id="rId10" Type="http://schemas.openxmlformats.org/officeDocument/2006/relationships/slideLayout" Target="../slideLayouts/slideLayout36.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52"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9A7C498-8D11-0308-1421-7CCAC8EFA0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3B71CE45-7B63-08C9-D924-F1F3528FFE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87096A4A-7AD1-E447-53B2-8AF122E92A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CF65A6-053C-4BCC-85E7-98A1A5198377}" type="datetimeFigureOut">
              <a:rPr lang="en-US" smtClean="0"/>
              <a:t>12/8/2022</a:t>
            </a:fld>
            <a:endParaRPr lang="en-US"/>
          </a:p>
        </p:txBody>
      </p:sp>
      <p:sp>
        <p:nvSpPr>
          <p:cNvPr id="5" name="Marcador de pie de página 4">
            <a:extLst>
              <a:ext uri="{FF2B5EF4-FFF2-40B4-BE49-F238E27FC236}">
                <a16:creationId xmlns:a16="http://schemas.microsoft.com/office/drawing/2014/main" id="{C99F2810-1905-72A5-AE86-7343D189FF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93390B38-CEC2-5520-3B8D-E22209AFA5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2CCC7D-32D8-4A12-898C-EF6F653A0754}" type="slidenum">
              <a:rPr lang="en-US" smtClean="0"/>
              <a:t>‹Nº›</a:t>
            </a:fld>
            <a:endParaRPr lang="en-US"/>
          </a:p>
        </p:txBody>
      </p:sp>
    </p:spTree>
    <p:extLst>
      <p:ext uri="{BB962C8B-B14F-4D97-AF65-F5344CB8AC3E}">
        <p14:creationId xmlns:p14="http://schemas.microsoft.com/office/powerpoint/2010/main" val="4204495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7"/>
          <a:stretch>
            <a:fillRect/>
          </a:stretch>
        </p:blipFill>
        <p:spPr>
          <a:xfrm>
            <a:off x="760017" y="359900"/>
            <a:ext cx="995333" cy="535489"/>
          </a:xfrm>
          <a:prstGeom prst="rect">
            <a:avLst/>
          </a:prstGeom>
        </p:spPr>
      </p:pic>
    </p:spTree>
    <p:extLst>
      <p:ext uri="{BB962C8B-B14F-4D97-AF65-F5344CB8AC3E}">
        <p14:creationId xmlns:p14="http://schemas.microsoft.com/office/powerpoint/2010/main" val="30428060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731" r:id="rId11"/>
    <p:sldLayoutId id="2147483732" r:id="rId12"/>
    <p:sldLayoutId id="2147483671" r:id="rId13"/>
    <p:sldLayoutId id="2147483672"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p15:clr>
            <a:srgbClr val="F26B43"/>
          </p15:clr>
        </p15:guide>
        <p15:guide id="7" pos="57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C15C34A-87CB-AA4A-A1C0-F1E5717F9194}"/>
              </a:ext>
            </a:extLst>
          </p:cNvPr>
          <p:cNvPicPr>
            <a:picLocks noChangeAspect="1"/>
          </p:cNvPicPr>
          <p:nvPr userDrawn="1"/>
        </p:nvPicPr>
        <p:blipFill>
          <a:blip r:embed="rId58"/>
          <a:stretch>
            <a:fillRect/>
          </a:stretch>
        </p:blipFill>
        <p:spPr>
          <a:xfrm>
            <a:off x="760017" y="359900"/>
            <a:ext cx="995333" cy="535489"/>
          </a:xfrm>
          <a:prstGeom prst="rect">
            <a:avLst/>
          </a:prstGeom>
        </p:spPr>
      </p:pic>
    </p:spTree>
    <p:extLst>
      <p:ext uri="{BB962C8B-B14F-4D97-AF65-F5344CB8AC3E}">
        <p14:creationId xmlns:p14="http://schemas.microsoft.com/office/powerpoint/2010/main" val="14443636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 id="2147483726" r:id="rId52"/>
    <p:sldLayoutId id="2147483727" r:id="rId53"/>
    <p:sldLayoutId id="2147483728" r:id="rId54"/>
    <p:sldLayoutId id="2147483729" r:id="rId55"/>
    <p:sldLayoutId id="2147483730" r:id="rId5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hyperlink" Target="https://learn.microsoft.com/es-es/azure/active-directory-b2c/predicates#islengthrange" TargetMode="External"/><Relationship Id="rId2" Type="http://schemas.openxmlformats.org/officeDocument/2006/relationships/notesSlide" Target="../notesSlides/notesSlide56.xml"/><Relationship Id="rId1" Type="http://schemas.openxmlformats.org/officeDocument/2006/relationships/slideLayout" Target="../slideLayouts/slideLayout20.xml"/><Relationship Id="rId6" Type="http://schemas.openxmlformats.org/officeDocument/2006/relationships/hyperlink" Target="https://learn.microsoft.com/es-es/azure/active-directory-b2c/predicates#isdaterange" TargetMode="External"/><Relationship Id="rId5" Type="http://schemas.openxmlformats.org/officeDocument/2006/relationships/hyperlink" Target="https://learn.microsoft.com/es-es/azure/active-directory-b2c/predicates#includescharacters" TargetMode="External"/><Relationship Id="rId4" Type="http://schemas.openxmlformats.org/officeDocument/2006/relationships/hyperlink" Target="https://learn.microsoft.com/es-es/azure/active-directory-b2c/predicates#matchesregex"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3" Type="http://schemas.openxmlformats.org/officeDocument/2006/relationships/hyperlink" Target="https://learn.microsoft.com/es-es/azure/active-directory-b2c/predicates#islengthrange" TargetMode="External"/><Relationship Id="rId2" Type="http://schemas.openxmlformats.org/officeDocument/2006/relationships/notesSlide" Target="../notesSlides/notesSlide62.xml"/><Relationship Id="rId1" Type="http://schemas.openxmlformats.org/officeDocument/2006/relationships/slideLayout" Target="../slideLayouts/slideLayout20.xml"/><Relationship Id="rId6" Type="http://schemas.openxmlformats.org/officeDocument/2006/relationships/hyperlink" Target="https://learn.microsoft.com/es-es/azure/active-directory-b2c/predicates#isdaterange" TargetMode="External"/><Relationship Id="rId5" Type="http://schemas.openxmlformats.org/officeDocument/2006/relationships/hyperlink" Target="https://learn.microsoft.com/es-es/azure/active-directory-b2c/predicates#includescharacters" TargetMode="External"/><Relationship Id="rId4" Type="http://schemas.openxmlformats.org/officeDocument/2006/relationships/hyperlink" Target="https://learn.microsoft.com/es-es/azure/active-directory-b2c/predicates#matchesregex"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8" Type="http://schemas.openxmlformats.org/officeDocument/2006/relationships/hyperlink" Target="https://learn.microsoft.com/es-es/azure/active-directory-b2c/localization#predicate" TargetMode="External"/><Relationship Id="rId3" Type="http://schemas.openxmlformats.org/officeDocument/2006/relationships/hyperlink" Target="https://learn.microsoft.com/es-es/azure/active-directory-b2c/localization#claimsprovider" TargetMode="External"/><Relationship Id="rId7" Type="http://schemas.openxmlformats.org/officeDocument/2006/relationships/hyperlink" Target="https://learn.microsoft.com/es-es/azure/active-directory-b2c/localization#formatlocalizedstringtransformationclaimtype" TargetMode="External"/><Relationship Id="rId2" Type="http://schemas.openxmlformats.org/officeDocument/2006/relationships/notesSlide" Target="../notesSlides/notesSlide76.xml"/><Relationship Id="rId1" Type="http://schemas.openxmlformats.org/officeDocument/2006/relationships/slideLayout" Target="../slideLayouts/slideLayout20.xml"/><Relationship Id="rId6" Type="http://schemas.openxmlformats.org/officeDocument/2006/relationships/hyperlink" Target="https://learn.microsoft.com/es-es/azure/active-directory-b2c/localization#getlocalizedstringstransformationclaimtype" TargetMode="External"/><Relationship Id="rId5" Type="http://schemas.openxmlformats.org/officeDocument/2006/relationships/hyperlink" Target="https://learn.microsoft.com/es-es/azure/active-directory-b2c/localization#errormessage" TargetMode="External"/><Relationship Id="rId10" Type="http://schemas.openxmlformats.org/officeDocument/2006/relationships/hyperlink" Target="https://learn.microsoft.com/es-es/azure/active-directory-b2c/localization#uxelement" TargetMode="External"/><Relationship Id="rId4" Type="http://schemas.openxmlformats.org/officeDocument/2006/relationships/hyperlink" Target="https://learn.microsoft.com/es-es/azure/active-directory-b2c/localization#claimtype" TargetMode="External"/><Relationship Id="rId9" Type="http://schemas.openxmlformats.org/officeDocument/2006/relationships/hyperlink" Target="https://learn.microsoft.com/es-es/azure/active-directory-b2c/localization#predicatevalidation"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7.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dirty="0"/>
              <a:t>Azure B2C</a:t>
            </a:r>
          </a:p>
          <a:p>
            <a:r>
              <a:rPr lang="es-ES" dirty="0"/>
              <a:t>Workshop</a:t>
            </a:r>
          </a:p>
        </p:txBody>
      </p:sp>
    </p:spTree>
    <p:extLst>
      <p:ext uri="{BB962C8B-B14F-4D97-AF65-F5344CB8AC3E}">
        <p14:creationId xmlns:p14="http://schemas.microsoft.com/office/powerpoint/2010/main" val="1263823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Basic </a:t>
            </a:r>
            <a:r>
              <a:rPr lang="es-ES" dirty="0" err="1"/>
              <a:t>Flows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Sing</a:t>
            </a:r>
            <a:r>
              <a:rPr lang="es-ES" dirty="0"/>
              <a:t> up and/</a:t>
            </a:r>
            <a:r>
              <a:rPr lang="es-ES" dirty="0" err="1"/>
              <a:t>or</a:t>
            </a:r>
            <a:r>
              <a:rPr lang="es-ES" dirty="0"/>
              <a:t> </a:t>
            </a:r>
            <a:r>
              <a:rPr lang="es-ES" dirty="0" err="1"/>
              <a:t>sign</a:t>
            </a:r>
            <a:r>
              <a:rPr lang="es-ES" dirty="0"/>
              <a:t> in</a:t>
            </a:r>
          </a:p>
          <a:p>
            <a:r>
              <a:rPr lang="es-ES" dirty="0" err="1"/>
              <a:t>Profile</a:t>
            </a:r>
            <a:r>
              <a:rPr lang="es-ES" dirty="0"/>
              <a:t> </a:t>
            </a:r>
            <a:r>
              <a:rPr lang="es-ES" dirty="0" err="1"/>
              <a:t>editing</a:t>
            </a:r>
            <a:endParaRPr lang="es-ES" dirty="0"/>
          </a:p>
          <a:p>
            <a:r>
              <a:rPr lang="es-ES" dirty="0" err="1"/>
              <a:t>Password</a:t>
            </a:r>
            <a:r>
              <a:rPr lang="es-ES" dirty="0"/>
              <a:t> </a:t>
            </a:r>
            <a:r>
              <a:rPr lang="es-ES" dirty="0" err="1"/>
              <a:t>reset</a:t>
            </a:r>
            <a:endParaRPr lang="en-ES" dirty="0"/>
          </a:p>
        </p:txBody>
      </p:sp>
    </p:spTree>
    <p:extLst>
      <p:ext uri="{BB962C8B-B14F-4D97-AF65-F5344CB8AC3E}">
        <p14:creationId xmlns:p14="http://schemas.microsoft.com/office/powerpoint/2010/main" val="30510987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OutputClaimsTransformations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UserReadUsingEmailAddress</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authenticationSource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localAccountAuthentication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userPrincipalName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accountEnabled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AssertAccountEnabledIsTrue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6337817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Validation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"login-</a:t>
            </a:r>
            <a:r>
              <a:rPr lang="en-US" b="0" dirty="0" err="1">
                <a:solidFill>
                  <a:srgbClr val="CE9178"/>
                </a:solidFill>
                <a:effectLst/>
                <a:latin typeface="Consolas" panose="020B0609020204030204" pitchFamily="49" charset="0"/>
              </a:rPr>
              <a:t>NonInteractive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ContinueOnError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"REST-</a:t>
            </a:r>
            <a:r>
              <a:rPr lang="en-US" b="0" dirty="0" err="1">
                <a:solidFill>
                  <a:srgbClr val="CE9178"/>
                </a:solidFill>
                <a:effectLst/>
                <a:latin typeface="Consolas" panose="020B0609020204030204" pitchFamily="49" charset="0"/>
              </a:rPr>
              <a:t>ReadProfileFromCustomersDatabase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ContinueOnError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userType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SkipThisValidationTechnicalProfile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ClaimEquals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userType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Partner</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SkipThisValidationTechnicalProfile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540813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Include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SelfAsserted-ProfileUpdate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"REST-API-Common"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9019669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Multilevel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NoError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false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"Operation"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Read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true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432546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a:solidFill>
                  <a:srgbClr val="171717"/>
                </a:solidFill>
                <a:effectLst/>
                <a:latin typeface="Segoe UI" panose="020B0502040204020203" pitchFamily="34" charset="0"/>
              </a:rPr>
              <a:t>Enabled for user journeys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UnLink</a:t>
            </a:r>
            <a:r>
              <a:rPr lang="en-US" b="0" dirty="0">
                <a:solidFill>
                  <a:srgbClr val="CE9178"/>
                </a:solidFill>
                <a:effectLst/>
                <a:latin typeface="Consolas" panose="020B0609020204030204" pitchFamily="49" charset="0"/>
              </a:rPr>
              <a:t>-Facebook-OAUTH"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Unlink Facebook</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ClaimTypeOnWhichToEnable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identityProviders</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ClaimValueOnWhichToEnable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facebook.com</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EnabledForUserJourneys</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OnItemExistenceInStringCollectionClaim</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EnabledForUserJourneys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675210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a:solidFill>
                  <a:srgbClr val="171717"/>
                </a:solidFill>
                <a:effectLst/>
                <a:latin typeface="Segoe UI" panose="020B0502040204020203" pitchFamily="34" charset="0"/>
              </a:rPr>
              <a:t>Azure AD Technical Profiles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UserReadUsingObjectId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"Operation"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Read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true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IncludeInSso</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false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IncludeInSso</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strongAuthenticationPhoneNumber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508615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Technical Profiles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6139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8.</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2267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User</a:t>
            </a:r>
            <a:r>
              <a:rPr lang="es-ES" dirty="0"/>
              <a:t> </a:t>
            </a:r>
            <a:r>
              <a:rPr lang="es-ES" dirty="0" err="1"/>
              <a:t>Journeys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User</a:t>
            </a:r>
            <a:r>
              <a:rPr lang="es-ES" dirty="0"/>
              <a:t> </a:t>
            </a:r>
            <a:r>
              <a:rPr lang="es-ES" dirty="0" err="1"/>
              <a:t>Journeys</a:t>
            </a:r>
            <a:endParaRPr lang="es-ES" dirty="0"/>
          </a:p>
          <a:p>
            <a:r>
              <a:rPr lang="es-ES" dirty="0"/>
              <a:t>Sub </a:t>
            </a:r>
            <a:r>
              <a:rPr lang="es-ES" dirty="0" err="1"/>
              <a:t>Journeys</a:t>
            </a:r>
            <a:endParaRPr lang="en-ES" dirty="0"/>
          </a:p>
        </p:txBody>
      </p:sp>
    </p:spTree>
    <p:extLst>
      <p:ext uri="{BB962C8B-B14F-4D97-AF65-F5344CB8AC3E}">
        <p14:creationId xmlns:p14="http://schemas.microsoft.com/office/powerpoint/2010/main" val="23851456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Orchestration Steps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5349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CombinedSignInAndSignUp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ContentDefinitionReferenceId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97355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Setting up multiple user flows and testing them</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Sign</a:t>
            </a:r>
            <a:r>
              <a:rPr lang="es-ES" sz="2000" dirty="0"/>
              <a:t> up and </a:t>
            </a:r>
            <a:r>
              <a:rPr lang="es-ES" sz="2000" dirty="0" err="1"/>
              <a:t>sign</a:t>
            </a:r>
            <a:r>
              <a:rPr lang="es-ES" sz="2000" dirty="0"/>
              <a:t> in </a:t>
            </a:r>
            <a:r>
              <a:rPr lang="es-ES" sz="2000" dirty="0" err="1"/>
              <a:t>with</a:t>
            </a:r>
            <a:r>
              <a:rPr lang="es-ES" sz="2000" dirty="0"/>
              <a:t> </a:t>
            </a:r>
            <a:r>
              <a:rPr lang="es-ES" sz="2000" dirty="0" err="1"/>
              <a:t>internal</a:t>
            </a:r>
            <a:r>
              <a:rPr lang="es-ES" sz="2000" dirty="0"/>
              <a:t> </a:t>
            </a:r>
            <a:r>
              <a:rPr lang="es-ES" sz="2000" dirty="0" err="1"/>
              <a:t>users</a:t>
            </a:r>
            <a:endParaRPr lang="es-ES" sz="2000" dirty="0"/>
          </a:p>
          <a:p>
            <a:r>
              <a:rPr lang="es-ES" sz="2000" dirty="0" err="1"/>
              <a:t>Password</a:t>
            </a:r>
            <a:r>
              <a:rPr lang="es-ES" sz="2000" dirty="0"/>
              <a:t> </a:t>
            </a:r>
            <a:r>
              <a:rPr lang="es-ES" sz="2000" dirty="0" err="1"/>
              <a:t>reset</a:t>
            </a:r>
            <a:endParaRPr lang="es-ES" sz="2000" dirty="0"/>
          </a:p>
          <a:p>
            <a:r>
              <a:rPr lang="es-ES" sz="2000" dirty="0" err="1"/>
              <a:t>Profile</a:t>
            </a:r>
            <a:r>
              <a:rPr lang="es-ES" sz="2000" dirty="0"/>
              <a:t> </a:t>
            </a:r>
            <a:r>
              <a:rPr lang="es-ES" sz="2000" dirty="0" err="1"/>
              <a:t>editing</a:t>
            </a:r>
            <a:endParaRPr lang="es-ES" sz="2000" dirty="0"/>
          </a:p>
        </p:txBody>
      </p:sp>
    </p:spTree>
    <p:extLst>
      <p:ext uri="{BB962C8B-B14F-4D97-AF65-F5344CB8AC3E}">
        <p14:creationId xmlns:p14="http://schemas.microsoft.com/office/powerpoint/2010/main" val="32808426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Authorization</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UserInfoJourney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DefaultCpimIssuerTechnicalProfileReferenceId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Authorization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UserInfoAuthorization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Authorization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994792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a:t>
            </a:r>
            <a:r>
              <a:rPr lang="en-US" dirty="0" err="1">
                <a:solidFill>
                  <a:srgbClr val="171717"/>
                </a:solidFill>
                <a:latin typeface="Segoe UI" panose="020B0502040204020203" pitchFamily="34" charset="0"/>
              </a:rPr>
              <a:t>Orchestation</a:t>
            </a:r>
            <a:r>
              <a:rPr lang="en-US" dirty="0">
                <a:solidFill>
                  <a:srgbClr val="171717"/>
                </a:solidFill>
                <a:latin typeface="Segoe UI" panose="020B0502040204020203" pitchFamily="34" charset="0"/>
              </a:rPr>
              <a:t> Steps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UserInfoJourney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DefaultCpimIssuerTechnicalProfileReferenceId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objectId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ClaimEquals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MfaPreference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Phone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SelfAsserted-SocialEmail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SelfAsserted-SocialEmail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303840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Claims Providers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79904" y="1656312"/>
            <a:ext cx="12030603" cy="4574626"/>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CombinedSignInAndSignUp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ContentDefinitionReferenceId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TargetClaimsExchangeId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FacebookExchange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ValidationClaimsExchangeId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LocalAccountSigninEmailExchange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LocalAccountSigninEmailExchange</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objectId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FacebookExchange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"Facebook-OAUTH"</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SignUpWithLogonEmailExchange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LocalAccountSignUpWithLogonEmail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573388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Sub Journey - Call</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339724" y="1745212"/>
            <a:ext cx="11852275" cy="4574626"/>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ConditionalAccess_Evaluation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"Call"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conditionalAccessClaimCollection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GenerateCAClaimFlags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GenerateCAClaimFlags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10590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Sub Journey - Transfer</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"Transfer"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SendClaims</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7668612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Sub Journey</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InvokeSubJourney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JourneyList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Candidate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SubJourneyReferenceId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ConditionalAccess_Evaluation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JourneyList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36725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User Journeys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3627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9.</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3160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Relying</a:t>
            </a:r>
            <a:r>
              <a:rPr lang="es-ES" dirty="0"/>
              <a:t> </a:t>
            </a:r>
            <a:r>
              <a:rPr lang="es-ES" dirty="0" err="1"/>
              <a:t>Party</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RelyingParty</a:t>
            </a:r>
            <a:endParaRPr lang="es-ES" dirty="0"/>
          </a:p>
        </p:txBody>
      </p:sp>
    </p:spTree>
    <p:extLst>
      <p:ext uri="{BB962C8B-B14F-4D97-AF65-F5344CB8AC3E}">
        <p14:creationId xmlns:p14="http://schemas.microsoft.com/office/powerpoint/2010/main" val="22168236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Endpoints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Endpoints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48930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1st</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1310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 – User Journey Behaviors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SingleSignOn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Scope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"Tenant"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KeepAliveInDays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"7"</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SessionExpiryType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Rolling</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SessionExpiryType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SessionExpiryInSeconds</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900</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SessionExpiryInSeconds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JourneyInsights</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TelemetryEngine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ApplicationInsights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InstrumentationKey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"your-application-insights-key"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DeveloperMode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ClientEnabled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ServerEnabled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TelemetryVersion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ContentDefinitionParameters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Parameter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campaignId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OAUTH-KV:campaignId</a:t>
            </a:r>
            <a:r>
              <a:rPr lang="en-US" b="0" dirty="0">
                <a:solidFill>
                  <a:srgbClr val="D4D4D4"/>
                </a:solidFill>
                <a:effectLst/>
                <a:latin typeface="Consolas" panose="020B0609020204030204" pitchFamily="49" charset="0"/>
              </a:rPr>
              <a: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Parameter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ContentDefinitionParameters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873876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 – Technical Profile</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PolicyProfile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Protocol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OpenIdConnect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identityProvider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SubjectNamingInfo</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8743846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Relying Party</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5680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a:solidFill>
                  <a:schemeClr val="tx1"/>
                </a:solidFill>
                <a:latin typeface="+mj-lt"/>
                <a:ea typeface="+mj-ea"/>
                <a:cs typeface="+mj-cs"/>
              </a:rPr>
              <a:t>Ejercicio 10.</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5862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17D0B54-2F71-4146-AED2-B898F772996B}"/>
              </a:ext>
            </a:extLst>
          </p:cNvPr>
          <p:cNvSpPr>
            <a:spLocks noGrp="1"/>
          </p:cNvSpPr>
          <p:nvPr>
            <p:ph type="body" sz="quarter" idx="13"/>
          </p:nvPr>
        </p:nvSpPr>
        <p:spPr/>
        <p:txBody>
          <a:bodyPr/>
          <a:lstStyle/>
          <a:p>
            <a:endParaRPr lang="es-ES"/>
          </a:p>
        </p:txBody>
      </p:sp>
    </p:spTree>
    <p:extLst>
      <p:ext uri="{BB962C8B-B14F-4D97-AF65-F5344CB8AC3E}">
        <p14:creationId xmlns:p14="http://schemas.microsoft.com/office/powerpoint/2010/main" val="4265546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Applications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Web </a:t>
            </a:r>
            <a:r>
              <a:rPr lang="es-ES" dirty="0" err="1"/>
              <a:t>applications</a:t>
            </a:r>
            <a:r>
              <a:rPr lang="es-ES" dirty="0"/>
              <a:t> (SSR)</a:t>
            </a:r>
          </a:p>
          <a:p>
            <a:r>
              <a:rPr lang="es-ES" dirty="0"/>
              <a:t>Single-page </a:t>
            </a:r>
            <a:r>
              <a:rPr lang="es-ES" dirty="0" err="1"/>
              <a:t>applications</a:t>
            </a:r>
            <a:r>
              <a:rPr lang="es-ES" dirty="0"/>
              <a:t> (SPA)</a:t>
            </a:r>
          </a:p>
          <a:p>
            <a:r>
              <a:rPr lang="es-ES" dirty="0"/>
              <a:t>Web </a:t>
            </a:r>
            <a:r>
              <a:rPr lang="es-ES" dirty="0" err="1"/>
              <a:t>APIs</a:t>
            </a:r>
            <a:endParaRPr lang="es-ES" dirty="0"/>
          </a:p>
          <a:p>
            <a:r>
              <a:rPr lang="es-ES" dirty="0"/>
              <a:t>Mobile and Native</a:t>
            </a:r>
          </a:p>
          <a:p>
            <a:r>
              <a:rPr lang="es-ES" dirty="0"/>
              <a:t>Server-</a:t>
            </a:r>
            <a:r>
              <a:rPr lang="es-ES" dirty="0" err="1"/>
              <a:t>side</a:t>
            </a:r>
            <a:r>
              <a:rPr lang="es-ES" dirty="0"/>
              <a:t> </a:t>
            </a:r>
            <a:r>
              <a:rPr lang="es-ES" dirty="0" err="1"/>
              <a:t>applications</a:t>
            </a:r>
            <a:endParaRPr lang="en-ES" dirty="0"/>
          </a:p>
        </p:txBody>
      </p:sp>
    </p:spTree>
    <p:extLst>
      <p:ext uri="{BB962C8B-B14F-4D97-AF65-F5344CB8AC3E}">
        <p14:creationId xmlns:p14="http://schemas.microsoft.com/office/powerpoint/2010/main" val="1470183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Azure B2C </a:t>
            </a:r>
            <a:r>
              <a:rPr lang="es-ES" dirty="0" err="1"/>
              <a:t>interaction</a:t>
            </a:r>
            <a:r>
              <a:rPr lang="es-ES" dirty="0"/>
              <a:t> </a:t>
            </a:r>
            <a:r>
              <a:rPr lang="es-ES" dirty="0" err="1"/>
              <a:t>with</a:t>
            </a:r>
            <a:r>
              <a:rPr lang="es-ES" dirty="0"/>
              <a:t> apps</a:t>
            </a:r>
            <a:endParaRPr lang="en-ES" dirty="0"/>
          </a:p>
        </p:txBody>
      </p:sp>
      <p:pic>
        <p:nvPicPr>
          <p:cNvPr id="10" name="Imagen 9" descr="Interfaz de usuario gráfica, Texto&#10;&#10;Descripción generada automáticamente con confianza media">
            <a:extLst>
              <a:ext uri="{FF2B5EF4-FFF2-40B4-BE49-F238E27FC236}">
                <a16:creationId xmlns:a16="http://schemas.microsoft.com/office/drawing/2014/main" id="{BBB74C18-8020-2DCA-5D8D-49107FC16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360" y="3142446"/>
            <a:ext cx="9853890" cy="2864322"/>
          </a:xfrm>
          <a:prstGeom prst="rect">
            <a:avLst/>
          </a:prstGeom>
        </p:spPr>
      </p:pic>
    </p:spTree>
    <p:extLst>
      <p:ext uri="{BB962C8B-B14F-4D97-AF65-F5344CB8AC3E}">
        <p14:creationId xmlns:p14="http://schemas.microsoft.com/office/powerpoint/2010/main" val="2740251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Setting up our .NET app to authenticate users via Azure AD B2C</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Sign</a:t>
            </a:r>
            <a:r>
              <a:rPr lang="es-ES" sz="2000" dirty="0"/>
              <a:t> in </a:t>
            </a:r>
            <a:r>
              <a:rPr lang="es-ES" sz="2000" dirty="0" err="1"/>
              <a:t>with</a:t>
            </a:r>
            <a:r>
              <a:rPr lang="es-ES" sz="2000" dirty="0"/>
              <a:t> Azure AD B2C </a:t>
            </a:r>
            <a:r>
              <a:rPr lang="es-ES" sz="2000" dirty="0" err="1"/>
              <a:t>with</a:t>
            </a:r>
            <a:r>
              <a:rPr lang="es-ES" sz="2000" dirty="0"/>
              <a:t> </a:t>
            </a:r>
            <a:r>
              <a:rPr lang="es-ES" sz="2000" dirty="0" err="1"/>
              <a:t>our</a:t>
            </a:r>
            <a:r>
              <a:rPr lang="es-ES" sz="2000" dirty="0"/>
              <a:t> app</a:t>
            </a:r>
          </a:p>
          <a:p>
            <a:r>
              <a:rPr lang="es-ES" sz="2000" dirty="0" err="1"/>
              <a:t>Showing</a:t>
            </a:r>
            <a:r>
              <a:rPr lang="es-ES" sz="2000" dirty="0"/>
              <a:t> </a:t>
            </a:r>
            <a:r>
              <a:rPr lang="es-ES" sz="2000" dirty="0" err="1"/>
              <a:t>an</a:t>
            </a:r>
            <a:r>
              <a:rPr lang="es-ES" sz="2000" dirty="0"/>
              <a:t> </a:t>
            </a:r>
            <a:r>
              <a:rPr lang="es-ES" sz="2000" dirty="0" err="1"/>
              <a:t>authenticated</a:t>
            </a:r>
            <a:r>
              <a:rPr lang="es-ES" sz="2000" dirty="0"/>
              <a:t> page </a:t>
            </a:r>
            <a:r>
              <a:rPr lang="es-ES" sz="2000" dirty="0" err="1"/>
              <a:t>to</a:t>
            </a:r>
            <a:r>
              <a:rPr lang="es-ES" sz="2000" dirty="0"/>
              <a:t> </a:t>
            </a:r>
            <a:r>
              <a:rPr lang="es-ES" sz="2000" dirty="0" err="1"/>
              <a:t>the</a:t>
            </a:r>
            <a:r>
              <a:rPr lang="es-ES" sz="2000" dirty="0"/>
              <a:t> </a:t>
            </a:r>
            <a:r>
              <a:rPr lang="es-ES" sz="2000" dirty="0" err="1"/>
              <a:t>user</a:t>
            </a:r>
            <a:endParaRPr lang="es-ES" sz="2000" dirty="0"/>
          </a:p>
        </p:txBody>
      </p:sp>
    </p:spTree>
    <p:extLst>
      <p:ext uri="{BB962C8B-B14F-4D97-AF65-F5344CB8AC3E}">
        <p14:creationId xmlns:p14="http://schemas.microsoft.com/office/powerpoint/2010/main" val="670153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2nd</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313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Identity</a:t>
            </a:r>
            <a:r>
              <a:rPr lang="es-ES" dirty="0"/>
              <a:t> </a:t>
            </a:r>
            <a:r>
              <a:rPr lang="es-ES" dirty="0" err="1"/>
              <a:t>Providers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Out</a:t>
            </a:r>
            <a:r>
              <a:rPr lang="es-ES" dirty="0"/>
              <a:t>-</a:t>
            </a:r>
            <a:r>
              <a:rPr lang="es-ES" dirty="0" err="1"/>
              <a:t>of</a:t>
            </a:r>
            <a:r>
              <a:rPr lang="es-ES" dirty="0"/>
              <a:t>-</a:t>
            </a:r>
            <a:r>
              <a:rPr lang="es-ES" dirty="0" err="1"/>
              <a:t>the</a:t>
            </a:r>
            <a:r>
              <a:rPr lang="es-ES" dirty="0"/>
              <a:t>-box </a:t>
            </a:r>
            <a:r>
              <a:rPr lang="es-ES" dirty="0" err="1"/>
              <a:t>identity</a:t>
            </a:r>
            <a:r>
              <a:rPr lang="es-ES" dirty="0"/>
              <a:t> </a:t>
            </a:r>
            <a:r>
              <a:rPr lang="es-ES" dirty="0" err="1"/>
              <a:t>providers</a:t>
            </a:r>
            <a:r>
              <a:rPr lang="es-ES" dirty="0"/>
              <a:t> </a:t>
            </a:r>
            <a:r>
              <a:rPr lang="es-ES" dirty="0" err="1"/>
              <a:t>support</a:t>
            </a:r>
            <a:r>
              <a:rPr lang="es-ES" dirty="0"/>
              <a:t> (Amazon, Apple, Facebook, etc.)</a:t>
            </a:r>
          </a:p>
          <a:p>
            <a:endParaRPr lang="es-ES" dirty="0"/>
          </a:p>
          <a:p>
            <a:r>
              <a:rPr lang="es-ES" dirty="0" err="1"/>
              <a:t>Custom</a:t>
            </a:r>
            <a:r>
              <a:rPr lang="es-ES" dirty="0"/>
              <a:t> OIDC </a:t>
            </a:r>
            <a:r>
              <a:rPr lang="es-ES" dirty="0" err="1"/>
              <a:t>providers</a:t>
            </a:r>
            <a:endParaRPr lang="en-ES" dirty="0"/>
          </a:p>
        </p:txBody>
      </p:sp>
    </p:spTree>
    <p:extLst>
      <p:ext uri="{BB962C8B-B14F-4D97-AF65-F5344CB8AC3E}">
        <p14:creationId xmlns:p14="http://schemas.microsoft.com/office/powerpoint/2010/main" val="2368028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an OIDC provider</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Using</a:t>
            </a:r>
            <a:r>
              <a:rPr lang="es-ES" sz="2000" dirty="0"/>
              <a:t> </a:t>
            </a:r>
            <a:r>
              <a:rPr lang="es-ES" sz="2000" dirty="0" err="1"/>
              <a:t>Orein</a:t>
            </a:r>
            <a:r>
              <a:rPr lang="es-ES" sz="2000" dirty="0"/>
              <a:t> (a </a:t>
            </a:r>
            <a:r>
              <a:rPr lang="es-ES" sz="2000" dirty="0" err="1"/>
              <a:t>custom</a:t>
            </a:r>
            <a:r>
              <a:rPr lang="es-ES" sz="2000" dirty="0"/>
              <a:t> </a:t>
            </a:r>
            <a:r>
              <a:rPr lang="es-ES" sz="2000" dirty="0" err="1"/>
              <a:t>Identity</a:t>
            </a:r>
            <a:r>
              <a:rPr lang="es-ES" sz="2000" dirty="0"/>
              <a:t> Server </a:t>
            </a:r>
            <a:r>
              <a:rPr lang="es-ES" sz="2000" dirty="0" err="1"/>
              <a:t>based</a:t>
            </a:r>
            <a:r>
              <a:rPr lang="es-ES" sz="2000" dirty="0"/>
              <a:t> </a:t>
            </a:r>
            <a:r>
              <a:rPr lang="es-ES" sz="2000" dirty="0" err="1"/>
              <a:t>on</a:t>
            </a:r>
            <a:r>
              <a:rPr lang="es-ES" sz="2000" dirty="0"/>
              <a:t> Duende </a:t>
            </a:r>
            <a:r>
              <a:rPr lang="es-ES" sz="2000" dirty="0" err="1"/>
              <a:t>Identity</a:t>
            </a:r>
            <a:r>
              <a:rPr lang="es-ES" sz="2000" dirty="0"/>
              <a:t> Server)</a:t>
            </a:r>
          </a:p>
          <a:p>
            <a:r>
              <a:rPr lang="es-ES" sz="2000" dirty="0" err="1"/>
              <a:t>Creating</a:t>
            </a:r>
            <a:r>
              <a:rPr lang="es-ES" sz="2000" dirty="0"/>
              <a:t> a </a:t>
            </a:r>
            <a:r>
              <a:rPr lang="es-ES" sz="2000" dirty="0" err="1"/>
              <a:t>client</a:t>
            </a:r>
            <a:r>
              <a:rPr lang="es-ES" sz="2000" dirty="0"/>
              <a:t> </a:t>
            </a:r>
            <a:r>
              <a:rPr lang="es-ES" sz="2000" dirty="0" err="1"/>
              <a:t>for</a:t>
            </a:r>
            <a:r>
              <a:rPr lang="es-ES" sz="2000" dirty="0"/>
              <a:t> Azure AD B2C</a:t>
            </a:r>
          </a:p>
          <a:p>
            <a:r>
              <a:rPr lang="es-ES" sz="2000" dirty="0" err="1"/>
              <a:t>Settting</a:t>
            </a:r>
            <a:r>
              <a:rPr lang="es-ES" sz="2000" dirty="0"/>
              <a:t> up </a:t>
            </a:r>
            <a:r>
              <a:rPr lang="es-ES" sz="2000" dirty="0" err="1"/>
              <a:t>Orein</a:t>
            </a:r>
            <a:r>
              <a:rPr lang="es-ES" sz="2000" dirty="0"/>
              <a:t> </a:t>
            </a:r>
            <a:r>
              <a:rPr lang="es-ES" sz="2000" dirty="0" err="1"/>
              <a:t>connection</a:t>
            </a:r>
            <a:r>
              <a:rPr lang="es-ES" sz="2000" dirty="0"/>
              <a:t> in </a:t>
            </a:r>
            <a:r>
              <a:rPr lang="es-ES" sz="2000" dirty="0" err="1"/>
              <a:t>the</a:t>
            </a:r>
            <a:r>
              <a:rPr lang="es-ES" sz="2000" dirty="0"/>
              <a:t> Azure Portal</a:t>
            </a:r>
          </a:p>
          <a:p>
            <a:r>
              <a:rPr lang="es-ES" sz="2000" dirty="0" err="1"/>
              <a:t>Adding</a:t>
            </a:r>
            <a:r>
              <a:rPr lang="es-ES" sz="2000" dirty="0"/>
              <a:t> </a:t>
            </a:r>
            <a:r>
              <a:rPr lang="es-ES" sz="2000" dirty="0" err="1"/>
              <a:t>the</a:t>
            </a:r>
            <a:r>
              <a:rPr lang="es-ES" sz="2000" dirty="0"/>
              <a:t> </a:t>
            </a:r>
            <a:r>
              <a:rPr lang="es-ES" sz="2000" dirty="0" err="1"/>
              <a:t>provider</a:t>
            </a:r>
            <a:r>
              <a:rPr lang="es-ES" sz="2000" dirty="0"/>
              <a:t> </a:t>
            </a:r>
            <a:r>
              <a:rPr lang="es-ES" sz="2000" dirty="0" err="1"/>
              <a:t>to</a:t>
            </a:r>
            <a:r>
              <a:rPr lang="es-ES" sz="2000" dirty="0"/>
              <a:t> </a:t>
            </a:r>
            <a:r>
              <a:rPr lang="es-ES" sz="2000" dirty="0" err="1"/>
              <a:t>our</a:t>
            </a:r>
            <a:r>
              <a:rPr lang="es-ES" sz="2000" dirty="0"/>
              <a:t> app and </a:t>
            </a:r>
            <a:r>
              <a:rPr lang="es-ES" sz="2000" dirty="0" err="1"/>
              <a:t>testing</a:t>
            </a:r>
            <a:r>
              <a:rPr lang="es-ES" sz="2000" dirty="0"/>
              <a:t> </a:t>
            </a:r>
            <a:r>
              <a:rPr lang="es-ES" sz="2000" dirty="0" err="1"/>
              <a:t>it</a:t>
            </a:r>
            <a:endParaRPr lang="es-ES" sz="2000" dirty="0"/>
          </a:p>
        </p:txBody>
      </p:sp>
    </p:spTree>
    <p:extLst>
      <p:ext uri="{BB962C8B-B14F-4D97-AF65-F5344CB8AC3E}">
        <p14:creationId xmlns:p14="http://schemas.microsoft.com/office/powerpoint/2010/main" val="4049098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3rd</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297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Overview</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a:xfrm>
            <a:off x="911225" y="3429000"/>
            <a:ext cx="2628900" cy="3139225"/>
          </a:xfrm>
        </p:spPr>
        <p:txBody>
          <a:bodyPr/>
          <a:lstStyle/>
          <a:p>
            <a:r>
              <a:rPr lang="en-US" dirty="0"/>
              <a:t>What is Azure Active Directory B2C?</a:t>
            </a:r>
            <a:endParaRPr lang="es-ES" dirty="0"/>
          </a:p>
          <a:p>
            <a:r>
              <a:rPr lang="es-ES" dirty="0"/>
              <a:t>Custom-branded </a:t>
            </a:r>
            <a:r>
              <a:rPr lang="es-ES" dirty="0" err="1"/>
              <a:t>identity</a:t>
            </a:r>
            <a:r>
              <a:rPr lang="es-ES" dirty="0"/>
              <a:t> </a:t>
            </a:r>
            <a:r>
              <a:rPr lang="es-ES" dirty="0" err="1"/>
              <a:t>solution</a:t>
            </a:r>
            <a:endParaRPr lang="es-ES" dirty="0"/>
          </a:p>
          <a:p>
            <a:r>
              <a:rPr lang="es-ES" dirty="0"/>
              <a:t>Single </a:t>
            </a:r>
            <a:r>
              <a:rPr lang="es-ES" dirty="0" err="1"/>
              <a:t>Sign</a:t>
            </a:r>
            <a:r>
              <a:rPr lang="es-ES" dirty="0"/>
              <a:t> </a:t>
            </a:r>
            <a:r>
              <a:rPr lang="es-ES" dirty="0" err="1"/>
              <a:t>On</a:t>
            </a:r>
            <a:endParaRPr lang="es-ES" dirty="0"/>
          </a:p>
          <a:p>
            <a:r>
              <a:rPr lang="es-ES" dirty="0"/>
              <a:t>Integrable </a:t>
            </a:r>
            <a:r>
              <a:rPr lang="es-ES" dirty="0" err="1"/>
              <a:t>with</a:t>
            </a:r>
            <a:r>
              <a:rPr lang="es-ES" dirty="0"/>
              <a:t> </a:t>
            </a:r>
            <a:r>
              <a:rPr lang="es-ES" dirty="0" err="1"/>
              <a:t>external</a:t>
            </a:r>
            <a:r>
              <a:rPr lang="es-ES" dirty="0"/>
              <a:t> </a:t>
            </a:r>
            <a:r>
              <a:rPr lang="es-ES" dirty="0" err="1"/>
              <a:t>user</a:t>
            </a:r>
            <a:r>
              <a:rPr lang="es-ES" dirty="0"/>
              <a:t> </a:t>
            </a:r>
            <a:r>
              <a:rPr lang="es-ES" dirty="0" err="1"/>
              <a:t>stores</a:t>
            </a:r>
            <a:endParaRPr lang="es-ES" dirty="0"/>
          </a:p>
          <a:p>
            <a:r>
              <a:rPr lang="es-ES" dirty="0" err="1"/>
              <a:t>Progressive</a:t>
            </a:r>
            <a:r>
              <a:rPr lang="es-ES" dirty="0"/>
              <a:t> </a:t>
            </a:r>
            <a:r>
              <a:rPr lang="es-ES" dirty="0" err="1"/>
              <a:t>profiling</a:t>
            </a:r>
            <a:r>
              <a:rPr lang="es-ES" dirty="0"/>
              <a:t> </a:t>
            </a:r>
          </a:p>
          <a:p>
            <a:r>
              <a:rPr lang="es-ES" dirty="0"/>
              <a:t>More…</a:t>
            </a:r>
          </a:p>
        </p:txBody>
      </p:sp>
      <p:pic>
        <p:nvPicPr>
          <p:cNvPr id="1026" name="Picture 2" descr="Pricing—Active Directory B2C | Microsoft Azure">
            <a:extLst>
              <a:ext uri="{FF2B5EF4-FFF2-40B4-BE49-F238E27FC236}">
                <a16:creationId xmlns:a16="http://schemas.microsoft.com/office/drawing/2014/main" id="{BF38E7AD-CF5B-89A3-D065-C26C68D8D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6107" y="428625"/>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lti-Factor Authentication (MFA) for Customers &amp; Partners">
            <a:extLst>
              <a:ext uri="{FF2B5EF4-FFF2-40B4-BE49-F238E27FC236}">
                <a16:creationId xmlns:a16="http://schemas.microsoft.com/office/drawing/2014/main" id="{B7AC82FF-363A-D757-9C5A-B0FB0D4E3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8134" y="3150703"/>
            <a:ext cx="3738887" cy="3228109"/>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Logotipo, Icono&#10;&#10;Descripción generada automáticamente">
            <a:extLst>
              <a:ext uri="{FF2B5EF4-FFF2-40B4-BE49-F238E27FC236}">
                <a16:creationId xmlns:a16="http://schemas.microsoft.com/office/drawing/2014/main" id="{FF22F7C1-4198-C681-8157-84B2FA37F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4443" y="4570446"/>
            <a:ext cx="856332" cy="856332"/>
          </a:xfrm>
          <a:prstGeom prst="rect">
            <a:avLst/>
          </a:prstGeom>
        </p:spPr>
      </p:pic>
      <p:pic>
        <p:nvPicPr>
          <p:cNvPr id="1040" name="Picture 16" descr="OAuth Logo PNG Transparent &amp; SVG Vector - Freebie Supply">
            <a:extLst>
              <a:ext uri="{FF2B5EF4-FFF2-40B4-BE49-F238E27FC236}">
                <a16:creationId xmlns:a16="http://schemas.microsoft.com/office/drawing/2014/main" id="{9B99D86A-10FB-A250-2ADD-805F0B1EA9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8448" y="4569246"/>
            <a:ext cx="999303" cy="99930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AML (Security Asserti... | Documentation library">
            <a:extLst>
              <a:ext uri="{FF2B5EF4-FFF2-40B4-BE49-F238E27FC236}">
                <a16:creationId xmlns:a16="http://schemas.microsoft.com/office/drawing/2014/main" id="{A9A28566-F26B-9F4E-0D17-093BACCB1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7663" y="5461972"/>
            <a:ext cx="2043112"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380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Attributes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Built</a:t>
            </a:r>
            <a:r>
              <a:rPr lang="es-ES" dirty="0"/>
              <a:t>-in set </a:t>
            </a:r>
            <a:r>
              <a:rPr lang="es-ES" dirty="0" err="1"/>
              <a:t>of</a:t>
            </a:r>
            <a:r>
              <a:rPr lang="es-ES" dirty="0"/>
              <a:t> </a:t>
            </a:r>
            <a:r>
              <a:rPr lang="es-ES" dirty="0" err="1"/>
              <a:t>attributes</a:t>
            </a:r>
            <a:endParaRPr lang="es-ES" dirty="0"/>
          </a:p>
          <a:p>
            <a:r>
              <a:rPr lang="es-ES" dirty="0"/>
              <a:t>Extensible </a:t>
            </a:r>
            <a:r>
              <a:rPr lang="es-ES" dirty="0" err="1"/>
              <a:t>user</a:t>
            </a:r>
            <a:r>
              <a:rPr lang="es-ES" dirty="0"/>
              <a:t> </a:t>
            </a:r>
            <a:r>
              <a:rPr lang="es-ES" dirty="0" err="1"/>
              <a:t>profile</a:t>
            </a:r>
            <a:r>
              <a:rPr lang="es-ES" dirty="0"/>
              <a:t> </a:t>
            </a:r>
            <a:r>
              <a:rPr lang="es-ES" dirty="0" err="1"/>
              <a:t>without</a:t>
            </a:r>
            <a:r>
              <a:rPr lang="es-ES" dirty="0"/>
              <a:t> </a:t>
            </a:r>
            <a:r>
              <a:rPr lang="es-ES" dirty="0" err="1"/>
              <a:t>external</a:t>
            </a:r>
            <a:r>
              <a:rPr lang="es-ES" dirty="0"/>
              <a:t> </a:t>
            </a:r>
            <a:r>
              <a:rPr lang="es-ES" dirty="0" err="1"/>
              <a:t>storage</a:t>
            </a:r>
            <a:endParaRPr lang="es-ES" dirty="0"/>
          </a:p>
          <a:p>
            <a:endParaRPr lang="en-ES" dirty="0"/>
          </a:p>
        </p:txBody>
      </p:sp>
    </p:spTree>
    <p:extLst>
      <p:ext uri="{BB962C8B-B14F-4D97-AF65-F5344CB8AC3E}">
        <p14:creationId xmlns:p14="http://schemas.microsoft.com/office/powerpoint/2010/main" val="1725812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err="1"/>
              <a:t>Attributes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endParaRPr lang="es-ES" sz="2000" dirty="0"/>
          </a:p>
        </p:txBody>
      </p:sp>
    </p:spTree>
    <p:extLst>
      <p:ext uri="{BB962C8B-B14F-4D97-AF65-F5344CB8AC3E}">
        <p14:creationId xmlns:p14="http://schemas.microsoft.com/office/powerpoint/2010/main" val="3959036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user attributes and customizing the user input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We</a:t>
            </a:r>
            <a:r>
              <a:rPr lang="es-ES" sz="2000" dirty="0"/>
              <a:t> </a:t>
            </a:r>
            <a:r>
              <a:rPr lang="es-ES" sz="2000" dirty="0" err="1"/>
              <a:t>will</a:t>
            </a:r>
            <a:r>
              <a:rPr lang="es-ES" sz="2000" dirty="0"/>
              <a:t> be </a:t>
            </a:r>
            <a:r>
              <a:rPr lang="es-ES" sz="2000" dirty="0" err="1"/>
              <a:t>adding</a:t>
            </a:r>
            <a:r>
              <a:rPr lang="es-ES" sz="2000" dirty="0"/>
              <a:t> a new </a:t>
            </a:r>
            <a:r>
              <a:rPr lang="es-ES" sz="2000" dirty="0" err="1"/>
              <a:t>attribute</a:t>
            </a:r>
            <a:r>
              <a:rPr lang="es-ES" sz="2000" dirty="0"/>
              <a:t> </a:t>
            </a:r>
            <a:r>
              <a:rPr lang="es-ES" sz="2000" dirty="0" err="1"/>
              <a:t>to</a:t>
            </a:r>
            <a:r>
              <a:rPr lang="es-ES" sz="2000" dirty="0"/>
              <a:t> </a:t>
            </a:r>
            <a:r>
              <a:rPr lang="es-ES" sz="2000" dirty="0" err="1"/>
              <a:t>our</a:t>
            </a:r>
            <a:r>
              <a:rPr lang="es-ES" sz="2000" dirty="0"/>
              <a:t> </a:t>
            </a:r>
            <a:r>
              <a:rPr lang="es-ES" sz="2000" dirty="0" err="1"/>
              <a:t>user</a:t>
            </a:r>
            <a:r>
              <a:rPr lang="es-ES" sz="2000" dirty="0"/>
              <a:t> </a:t>
            </a:r>
            <a:r>
              <a:rPr lang="es-ES" sz="2000" dirty="0" err="1"/>
              <a:t>flow</a:t>
            </a:r>
            <a:r>
              <a:rPr lang="es-ES" sz="2000" dirty="0"/>
              <a:t> </a:t>
            </a:r>
            <a:r>
              <a:rPr lang="es-ES" sz="2000" dirty="0" err="1"/>
              <a:t>that</a:t>
            </a:r>
            <a:r>
              <a:rPr lang="es-ES" sz="2000" dirty="0"/>
              <a:t> </a:t>
            </a:r>
            <a:r>
              <a:rPr lang="es-ES" sz="2000" dirty="0" err="1"/>
              <a:t>we</a:t>
            </a:r>
            <a:r>
              <a:rPr lang="es-ES" sz="2000" dirty="0"/>
              <a:t> can </a:t>
            </a:r>
            <a:r>
              <a:rPr lang="es-ES" sz="2000" dirty="0" err="1"/>
              <a:t>need</a:t>
            </a:r>
            <a:endParaRPr lang="es-ES" sz="2000" dirty="0"/>
          </a:p>
          <a:p>
            <a:r>
              <a:rPr lang="es-ES" sz="2000" dirty="0" err="1"/>
              <a:t>This</a:t>
            </a:r>
            <a:r>
              <a:rPr lang="es-ES" sz="2000" dirty="0"/>
              <a:t> can be done vía Azure Portal </a:t>
            </a:r>
            <a:r>
              <a:rPr lang="es-ES" sz="2000" dirty="0" err="1"/>
              <a:t>or</a:t>
            </a:r>
            <a:r>
              <a:rPr lang="es-ES" sz="2000" dirty="0"/>
              <a:t> </a:t>
            </a:r>
            <a:r>
              <a:rPr lang="es-ES" sz="2000" dirty="0" err="1"/>
              <a:t>Custom</a:t>
            </a:r>
            <a:r>
              <a:rPr lang="es-ES" sz="2000" dirty="0"/>
              <a:t> </a:t>
            </a:r>
            <a:r>
              <a:rPr lang="es-ES" sz="2000" dirty="0" err="1"/>
              <a:t>Policies</a:t>
            </a:r>
            <a:endParaRPr lang="es-ES" sz="2000" dirty="0"/>
          </a:p>
          <a:p>
            <a:r>
              <a:rPr lang="es-ES" sz="2000" dirty="0" err="1"/>
              <a:t>We</a:t>
            </a:r>
            <a:r>
              <a:rPr lang="es-ES" sz="2000" dirty="0"/>
              <a:t> </a:t>
            </a:r>
            <a:r>
              <a:rPr lang="es-ES" sz="2000" dirty="0" err="1"/>
              <a:t>will</a:t>
            </a:r>
            <a:r>
              <a:rPr lang="es-ES" sz="2000" dirty="0"/>
              <a:t> be </a:t>
            </a:r>
            <a:r>
              <a:rPr lang="es-ES" sz="2000" dirty="0" err="1"/>
              <a:t>using</a:t>
            </a:r>
            <a:r>
              <a:rPr lang="es-ES" sz="2000" dirty="0"/>
              <a:t> </a:t>
            </a:r>
            <a:r>
              <a:rPr lang="es-ES" sz="2000" dirty="0" err="1"/>
              <a:t>the</a:t>
            </a:r>
            <a:r>
              <a:rPr lang="es-ES" sz="2000" dirty="0"/>
              <a:t> Azure Portal </a:t>
            </a:r>
            <a:r>
              <a:rPr lang="es-ES" sz="2000" dirty="0" err="1"/>
              <a:t>for</a:t>
            </a:r>
            <a:r>
              <a:rPr lang="es-ES" sz="2000" dirty="0"/>
              <a:t> </a:t>
            </a:r>
            <a:r>
              <a:rPr lang="es-ES" sz="2000" dirty="0" err="1"/>
              <a:t>now</a:t>
            </a:r>
            <a:endParaRPr lang="es-ES" sz="2000" dirty="0"/>
          </a:p>
        </p:txBody>
      </p:sp>
    </p:spTree>
    <p:extLst>
      <p:ext uri="{BB962C8B-B14F-4D97-AF65-F5344CB8AC3E}">
        <p14:creationId xmlns:p14="http://schemas.microsoft.com/office/powerpoint/2010/main" val="1427639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4th</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689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Personalization</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Company branding</a:t>
            </a:r>
          </a:p>
          <a:p>
            <a:endParaRPr lang="es-ES" dirty="0"/>
          </a:p>
          <a:p>
            <a:r>
              <a:rPr lang="es-ES" dirty="0" err="1"/>
              <a:t>Localization</a:t>
            </a:r>
            <a:endParaRPr lang="es-ES" dirty="0"/>
          </a:p>
          <a:p>
            <a:endParaRPr lang="es-ES" dirty="0"/>
          </a:p>
          <a:p>
            <a:r>
              <a:rPr lang="es-ES" dirty="0"/>
              <a:t>Complete </a:t>
            </a:r>
            <a:r>
              <a:rPr lang="es-ES" dirty="0" err="1"/>
              <a:t>override</a:t>
            </a:r>
            <a:r>
              <a:rPr lang="es-ES" dirty="0"/>
              <a:t> </a:t>
            </a:r>
            <a:r>
              <a:rPr lang="es-ES" dirty="0" err="1"/>
              <a:t>of</a:t>
            </a:r>
            <a:r>
              <a:rPr lang="es-ES" dirty="0"/>
              <a:t> HTML, CSS, JS</a:t>
            </a:r>
            <a:endParaRPr lang="en-ES" dirty="0"/>
          </a:p>
        </p:txBody>
      </p:sp>
    </p:spTree>
    <p:extLst>
      <p:ext uri="{BB962C8B-B14F-4D97-AF65-F5344CB8AC3E}">
        <p14:creationId xmlns:p14="http://schemas.microsoft.com/office/powerpoint/2010/main" val="260104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Custom branding &amp; some changes to the templates (with localization)</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Setting</a:t>
            </a:r>
            <a:r>
              <a:rPr lang="es-ES" sz="2000" dirty="0"/>
              <a:t> branding </a:t>
            </a:r>
            <a:r>
              <a:rPr lang="es-ES" sz="2000" dirty="0" err="1"/>
              <a:t>options</a:t>
            </a:r>
            <a:r>
              <a:rPr lang="es-ES" sz="2000" dirty="0"/>
              <a:t> in Azure Portal</a:t>
            </a:r>
          </a:p>
          <a:p>
            <a:r>
              <a:rPr lang="es-ES" sz="2000" dirty="0" err="1"/>
              <a:t>Changing</a:t>
            </a:r>
            <a:r>
              <a:rPr lang="es-ES" sz="2000" dirty="0"/>
              <a:t> </a:t>
            </a:r>
            <a:r>
              <a:rPr lang="es-ES" sz="2000" dirty="0" err="1"/>
              <a:t>the</a:t>
            </a:r>
            <a:r>
              <a:rPr lang="es-ES" sz="2000" dirty="0"/>
              <a:t> default </a:t>
            </a:r>
            <a:r>
              <a:rPr lang="es-ES" sz="2000" dirty="0" err="1"/>
              <a:t>template</a:t>
            </a:r>
            <a:endParaRPr lang="es-ES" sz="2000" dirty="0"/>
          </a:p>
          <a:p>
            <a:r>
              <a:rPr lang="es-ES" sz="2000" dirty="0" err="1"/>
              <a:t>Providing</a:t>
            </a:r>
            <a:r>
              <a:rPr lang="es-ES" sz="2000" dirty="0"/>
              <a:t> </a:t>
            </a:r>
            <a:r>
              <a:rPr lang="es-ES" sz="2000" dirty="0" err="1"/>
              <a:t>localization</a:t>
            </a:r>
            <a:r>
              <a:rPr lang="es-ES" sz="2000" dirty="0"/>
              <a:t> </a:t>
            </a:r>
            <a:r>
              <a:rPr lang="es-ES" sz="2000" dirty="0" err="1"/>
              <a:t>to</a:t>
            </a:r>
            <a:r>
              <a:rPr lang="es-ES" sz="2000" dirty="0"/>
              <a:t> </a:t>
            </a:r>
            <a:r>
              <a:rPr lang="es-ES" sz="2000" dirty="0" err="1"/>
              <a:t>our</a:t>
            </a:r>
            <a:r>
              <a:rPr lang="es-ES" sz="2000" dirty="0"/>
              <a:t> </a:t>
            </a:r>
            <a:r>
              <a:rPr lang="es-ES" sz="2000" dirty="0" err="1"/>
              <a:t>changes</a:t>
            </a:r>
            <a:endParaRPr lang="es-ES" sz="2000" dirty="0"/>
          </a:p>
        </p:txBody>
      </p:sp>
    </p:spTree>
    <p:extLst>
      <p:ext uri="{BB962C8B-B14F-4D97-AF65-F5344CB8AC3E}">
        <p14:creationId xmlns:p14="http://schemas.microsoft.com/office/powerpoint/2010/main" val="3218311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5th</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542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Users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Handling</a:t>
            </a:r>
            <a:r>
              <a:rPr lang="es-ES" dirty="0"/>
              <a:t> </a:t>
            </a:r>
            <a:r>
              <a:rPr lang="es-ES" dirty="0" err="1"/>
              <a:t>users</a:t>
            </a:r>
            <a:r>
              <a:rPr lang="es-ES" dirty="0"/>
              <a:t> </a:t>
            </a:r>
            <a:r>
              <a:rPr lang="es-ES" dirty="0" err="1"/>
              <a:t>strore</a:t>
            </a:r>
            <a:endParaRPr lang="es-ES" dirty="0"/>
          </a:p>
          <a:p>
            <a:endParaRPr lang="es-ES" dirty="0"/>
          </a:p>
          <a:p>
            <a:r>
              <a:rPr lang="es-ES" dirty="0" err="1"/>
              <a:t>Viewing</a:t>
            </a:r>
            <a:r>
              <a:rPr lang="es-ES" dirty="0"/>
              <a:t> </a:t>
            </a:r>
            <a:r>
              <a:rPr lang="es-ES" dirty="0" err="1"/>
              <a:t>their</a:t>
            </a:r>
            <a:r>
              <a:rPr lang="es-ES" dirty="0"/>
              <a:t> </a:t>
            </a:r>
            <a:r>
              <a:rPr lang="es-ES" dirty="0" err="1"/>
              <a:t>sources</a:t>
            </a:r>
            <a:r>
              <a:rPr lang="es-ES" dirty="0"/>
              <a:t> </a:t>
            </a:r>
            <a:r>
              <a:rPr lang="es-ES" dirty="0" err="1"/>
              <a:t>of</a:t>
            </a:r>
            <a:r>
              <a:rPr lang="es-ES" dirty="0"/>
              <a:t> </a:t>
            </a:r>
            <a:r>
              <a:rPr lang="es-ES" dirty="0" err="1"/>
              <a:t>identities</a:t>
            </a:r>
            <a:endParaRPr lang="es-ES" dirty="0"/>
          </a:p>
          <a:p>
            <a:endParaRPr lang="es-ES" dirty="0"/>
          </a:p>
          <a:p>
            <a:r>
              <a:rPr lang="es-ES" dirty="0" err="1"/>
              <a:t>Auditing</a:t>
            </a:r>
            <a:endParaRPr lang="en-ES" dirty="0"/>
          </a:p>
        </p:txBody>
      </p:sp>
    </p:spTree>
    <p:extLst>
      <p:ext uri="{BB962C8B-B14F-4D97-AF65-F5344CB8AC3E}">
        <p14:creationId xmlns:p14="http://schemas.microsoft.com/office/powerpoint/2010/main" val="1940130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Managing users in Azure Portal</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Types</a:t>
            </a:r>
            <a:r>
              <a:rPr lang="es-ES" sz="2000" dirty="0"/>
              <a:t> </a:t>
            </a:r>
            <a:r>
              <a:rPr lang="es-ES" sz="2000" dirty="0" err="1"/>
              <a:t>of</a:t>
            </a:r>
            <a:r>
              <a:rPr lang="es-ES" sz="2000" dirty="0"/>
              <a:t> </a:t>
            </a:r>
            <a:r>
              <a:rPr lang="es-ES" sz="2000" dirty="0" err="1"/>
              <a:t>users</a:t>
            </a:r>
            <a:endParaRPr lang="es-ES" sz="2000" dirty="0"/>
          </a:p>
          <a:p>
            <a:r>
              <a:rPr lang="es-ES" sz="2000" dirty="0" err="1"/>
              <a:t>Deleting</a:t>
            </a:r>
            <a:r>
              <a:rPr lang="es-ES" sz="2000" dirty="0"/>
              <a:t> </a:t>
            </a:r>
            <a:r>
              <a:rPr lang="es-ES" sz="2000" dirty="0" err="1"/>
              <a:t>user</a:t>
            </a:r>
            <a:r>
              <a:rPr lang="es-ES" sz="2000" dirty="0"/>
              <a:t> </a:t>
            </a:r>
            <a:r>
              <a:rPr lang="es-ES" sz="2000" dirty="0" err="1"/>
              <a:t>accounts</a:t>
            </a:r>
            <a:endParaRPr lang="es-ES" sz="2000" dirty="0"/>
          </a:p>
          <a:p>
            <a:r>
              <a:rPr lang="es-ES" sz="2000" dirty="0" err="1"/>
              <a:t>Reset</a:t>
            </a:r>
            <a:r>
              <a:rPr lang="es-ES" sz="2000" dirty="0"/>
              <a:t> </a:t>
            </a:r>
            <a:r>
              <a:rPr lang="es-ES" sz="2000" dirty="0" err="1"/>
              <a:t>user</a:t>
            </a:r>
            <a:r>
              <a:rPr lang="es-ES" sz="2000" dirty="0"/>
              <a:t> </a:t>
            </a:r>
            <a:r>
              <a:rPr lang="es-ES" sz="2000" dirty="0" err="1"/>
              <a:t>passwords</a:t>
            </a:r>
            <a:endParaRPr lang="es-ES" sz="2000" dirty="0"/>
          </a:p>
          <a:p>
            <a:r>
              <a:rPr lang="es-ES" sz="2000" dirty="0" err="1"/>
              <a:t>Blocking</a:t>
            </a:r>
            <a:r>
              <a:rPr lang="es-ES" sz="2000" dirty="0"/>
              <a:t> </a:t>
            </a:r>
            <a:r>
              <a:rPr lang="es-ES" sz="2000" dirty="0" err="1"/>
              <a:t>users</a:t>
            </a:r>
            <a:endParaRPr lang="es-ES" sz="2000" dirty="0"/>
          </a:p>
          <a:p>
            <a:r>
              <a:rPr lang="es-ES" sz="2000" dirty="0" err="1"/>
              <a:t>Risk</a:t>
            </a:r>
            <a:r>
              <a:rPr lang="es-ES" sz="2000" dirty="0"/>
              <a:t> análisis</a:t>
            </a:r>
          </a:p>
          <a:p>
            <a:r>
              <a:rPr lang="es-ES" sz="2000" dirty="0" err="1"/>
              <a:t>Bulk</a:t>
            </a:r>
            <a:r>
              <a:rPr lang="es-ES" sz="2000" dirty="0"/>
              <a:t> </a:t>
            </a:r>
            <a:r>
              <a:rPr lang="es-ES" sz="2000" dirty="0" err="1"/>
              <a:t>migration</a:t>
            </a:r>
            <a:endParaRPr lang="es-ES" sz="2000" dirty="0"/>
          </a:p>
        </p:txBody>
      </p:sp>
    </p:spTree>
    <p:extLst>
      <p:ext uri="{BB962C8B-B14F-4D97-AF65-F5344CB8AC3E}">
        <p14:creationId xmlns:p14="http://schemas.microsoft.com/office/powerpoint/2010/main" val="4096961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6th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34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What is Azure Active Directory B2C?</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7"/>
            <a:ext cx="7777163" cy="651610"/>
          </a:xfrm>
        </p:spPr>
        <p:txBody>
          <a:bodyPr/>
          <a:lstStyle/>
          <a:p>
            <a:r>
              <a:rPr lang="es-ES" dirty="0"/>
              <a:t>Business-</a:t>
            </a:r>
            <a:r>
              <a:rPr lang="es-ES" dirty="0" err="1"/>
              <a:t>to</a:t>
            </a:r>
            <a:r>
              <a:rPr lang="es-ES" dirty="0"/>
              <a:t>-</a:t>
            </a:r>
            <a:r>
              <a:rPr lang="es-ES" dirty="0" err="1"/>
              <a:t>customer</a:t>
            </a:r>
            <a:r>
              <a:rPr lang="es-ES" dirty="0"/>
              <a:t> (B2C) </a:t>
            </a:r>
            <a:r>
              <a:rPr lang="es-ES" dirty="0" err="1"/>
              <a:t>identity</a:t>
            </a:r>
            <a:r>
              <a:rPr lang="es-ES" dirty="0"/>
              <a:t> as a </a:t>
            </a:r>
            <a:r>
              <a:rPr lang="es-ES" dirty="0" err="1"/>
              <a:t>service</a:t>
            </a:r>
            <a:endParaRPr lang="es-ES" dirty="0"/>
          </a:p>
          <a:p>
            <a:r>
              <a:rPr lang="es-ES" dirty="0" err="1"/>
              <a:t>Customer</a:t>
            </a:r>
            <a:r>
              <a:rPr lang="es-ES" dirty="0"/>
              <a:t> </a:t>
            </a:r>
            <a:r>
              <a:rPr lang="es-ES" dirty="0" err="1"/>
              <a:t>Identity</a:t>
            </a:r>
            <a:r>
              <a:rPr lang="es-ES" dirty="0"/>
              <a:t> Access Management (CIAM)</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031086"/>
            <a:ext cx="7777163" cy="2665928"/>
          </a:xfrm>
        </p:spPr>
        <p:txBody>
          <a:bodyPr/>
          <a:lstStyle/>
          <a:p>
            <a:r>
              <a:rPr lang="es-ES" sz="2000" dirty="0" err="1"/>
              <a:t>Authenticate</a:t>
            </a:r>
            <a:r>
              <a:rPr lang="es-ES" sz="2000" dirty="0"/>
              <a:t> </a:t>
            </a:r>
            <a:r>
              <a:rPr lang="es-ES" sz="2000" dirty="0" err="1"/>
              <a:t>customers</a:t>
            </a:r>
            <a:r>
              <a:rPr lang="es-ES" sz="2000" dirty="0"/>
              <a:t> </a:t>
            </a:r>
            <a:r>
              <a:rPr lang="es-ES" sz="2000" dirty="0" err="1"/>
              <a:t>with</a:t>
            </a:r>
            <a:r>
              <a:rPr lang="es-ES" sz="2000" dirty="0"/>
              <a:t> “</a:t>
            </a:r>
            <a:r>
              <a:rPr lang="es-ES" sz="2000" dirty="0" err="1"/>
              <a:t>almost</a:t>
            </a:r>
            <a:r>
              <a:rPr lang="es-ES" sz="2000" dirty="0"/>
              <a:t> </a:t>
            </a:r>
            <a:r>
              <a:rPr lang="es-ES" sz="2000" dirty="0" err="1"/>
              <a:t>any</a:t>
            </a:r>
            <a:r>
              <a:rPr lang="es-ES" sz="2000" dirty="0"/>
              <a:t>” </a:t>
            </a:r>
            <a:r>
              <a:rPr lang="es-ES" sz="2000" dirty="0" err="1"/>
              <a:t>identity</a:t>
            </a:r>
            <a:r>
              <a:rPr lang="es-ES" sz="2000" dirty="0"/>
              <a:t> </a:t>
            </a:r>
            <a:r>
              <a:rPr lang="es-ES" sz="2000" dirty="0" err="1"/>
              <a:t>provider</a:t>
            </a:r>
            <a:endParaRPr lang="es-ES" sz="2000" dirty="0"/>
          </a:p>
          <a:p>
            <a:r>
              <a:rPr lang="es-ES" sz="2000" dirty="0" err="1"/>
              <a:t>Customizable</a:t>
            </a:r>
            <a:r>
              <a:rPr lang="es-ES" sz="2000" dirty="0"/>
              <a:t> </a:t>
            </a:r>
            <a:r>
              <a:rPr lang="es-ES" sz="2000" dirty="0" err="1"/>
              <a:t>solution</a:t>
            </a:r>
            <a:r>
              <a:rPr lang="es-ES" sz="2000" dirty="0"/>
              <a:t> (Branding)</a:t>
            </a:r>
          </a:p>
          <a:p>
            <a:r>
              <a:rPr lang="es-ES" sz="2000" dirty="0" err="1"/>
              <a:t>Scalable</a:t>
            </a:r>
            <a:r>
              <a:rPr lang="es-ES" sz="2000" dirty="0"/>
              <a:t>, </a:t>
            </a:r>
            <a:r>
              <a:rPr lang="es-ES" sz="2000" dirty="0" err="1"/>
              <a:t>secure</a:t>
            </a:r>
            <a:r>
              <a:rPr lang="es-ES" sz="2000" dirty="0"/>
              <a:t>, </a:t>
            </a:r>
            <a:r>
              <a:rPr lang="es-ES" sz="2000" dirty="0" err="1"/>
              <a:t>monitorizable</a:t>
            </a:r>
            <a:endParaRPr lang="es-ES" sz="2000" dirty="0"/>
          </a:p>
          <a:p>
            <a:r>
              <a:rPr lang="es-ES" sz="2000" dirty="0"/>
              <a:t>Integrable </a:t>
            </a:r>
            <a:r>
              <a:rPr lang="es-ES" sz="2000" dirty="0" err="1"/>
              <a:t>with</a:t>
            </a:r>
            <a:r>
              <a:rPr lang="es-ES" sz="2000" dirty="0"/>
              <a:t> </a:t>
            </a:r>
            <a:r>
              <a:rPr lang="es-ES" sz="2000" dirty="0" err="1"/>
              <a:t>external</a:t>
            </a:r>
            <a:r>
              <a:rPr lang="es-ES" sz="2000" dirty="0"/>
              <a:t> </a:t>
            </a:r>
            <a:r>
              <a:rPr lang="es-ES" sz="2000" dirty="0" err="1"/>
              <a:t>user</a:t>
            </a:r>
            <a:r>
              <a:rPr lang="es-ES" sz="2000" dirty="0"/>
              <a:t> </a:t>
            </a:r>
            <a:r>
              <a:rPr lang="es-ES" sz="2000" dirty="0" err="1"/>
              <a:t>stores</a:t>
            </a:r>
            <a:endParaRPr lang="es-ES" sz="2000" dirty="0"/>
          </a:p>
          <a:p>
            <a:r>
              <a:rPr lang="es-ES" sz="2000" dirty="0" err="1"/>
              <a:t>Progressive</a:t>
            </a:r>
            <a:r>
              <a:rPr lang="es-ES" sz="2000" dirty="0"/>
              <a:t> </a:t>
            </a:r>
            <a:r>
              <a:rPr lang="es-ES" sz="2000" dirty="0" err="1"/>
              <a:t>profiling</a:t>
            </a:r>
            <a:endParaRPr lang="es-ES" sz="2000" dirty="0"/>
          </a:p>
          <a:p>
            <a:r>
              <a:rPr lang="es-ES" sz="2000" dirty="0" err="1"/>
              <a:t>Third-party</a:t>
            </a:r>
            <a:r>
              <a:rPr lang="es-ES" sz="2000" dirty="0"/>
              <a:t> </a:t>
            </a:r>
            <a:r>
              <a:rPr lang="es-ES" sz="2000" dirty="0" err="1"/>
              <a:t>identity</a:t>
            </a:r>
            <a:r>
              <a:rPr lang="es-ES" sz="2000" dirty="0"/>
              <a:t> </a:t>
            </a:r>
            <a:r>
              <a:rPr lang="es-ES" sz="2000" dirty="0" err="1"/>
              <a:t>verification</a:t>
            </a:r>
            <a:r>
              <a:rPr lang="es-ES" sz="2000" dirty="0"/>
              <a:t> and </a:t>
            </a:r>
            <a:r>
              <a:rPr lang="es-ES" sz="2000" dirty="0" err="1"/>
              <a:t>profiling</a:t>
            </a:r>
            <a:endParaRPr lang="es-ES" sz="2000" dirty="0"/>
          </a:p>
        </p:txBody>
      </p:sp>
      <p:pic>
        <p:nvPicPr>
          <p:cNvPr id="2" name="Picture 2" descr="Pricing—Active Directory B2C | Microsoft Azure">
            <a:extLst>
              <a:ext uri="{FF2B5EF4-FFF2-40B4-BE49-F238E27FC236}">
                <a16:creationId xmlns:a16="http://schemas.microsoft.com/office/drawing/2014/main" id="{00545139-890E-552C-CF1C-3ACAF4CC2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0471" y="2751634"/>
            <a:ext cx="3662145" cy="192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400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API </a:t>
            </a:r>
            <a:r>
              <a:rPr lang="es-ES" dirty="0" err="1"/>
              <a:t>Connectors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Customize</a:t>
            </a:r>
            <a:endParaRPr lang="es-ES" dirty="0"/>
          </a:p>
          <a:p>
            <a:endParaRPr lang="es-ES" dirty="0"/>
          </a:p>
          <a:p>
            <a:r>
              <a:rPr lang="es-ES" dirty="0" err="1"/>
              <a:t>Extend</a:t>
            </a:r>
            <a:endParaRPr lang="es-ES" dirty="0"/>
          </a:p>
          <a:p>
            <a:endParaRPr lang="es-ES" dirty="0"/>
          </a:p>
          <a:p>
            <a:r>
              <a:rPr lang="es-ES" dirty="0" err="1"/>
              <a:t>Integrate</a:t>
            </a:r>
            <a:endParaRPr lang="es-ES" dirty="0"/>
          </a:p>
          <a:p>
            <a:endParaRPr lang="es-ES" dirty="0"/>
          </a:p>
          <a:p>
            <a:r>
              <a:rPr lang="es-ES" dirty="0" err="1"/>
              <a:t>Validate</a:t>
            </a:r>
            <a:r>
              <a:rPr lang="es-ES" dirty="0"/>
              <a:t>, </a:t>
            </a:r>
            <a:r>
              <a:rPr lang="es-ES" dirty="0" err="1"/>
              <a:t>verify</a:t>
            </a:r>
            <a:r>
              <a:rPr lang="es-ES" dirty="0"/>
              <a:t>, </a:t>
            </a:r>
            <a:r>
              <a:rPr lang="es-ES" dirty="0" err="1"/>
              <a:t>augment</a:t>
            </a:r>
            <a:r>
              <a:rPr lang="es-ES" dirty="0"/>
              <a:t>, </a:t>
            </a:r>
            <a:r>
              <a:rPr lang="es-ES" dirty="0" err="1"/>
              <a:t>overwrite</a:t>
            </a:r>
            <a:r>
              <a:rPr lang="es-ES" dirty="0"/>
              <a:t>…</a:t>
            </a:r>
            <a:endParaRPr lang="en-ES" dirty="0"/>
          </a:p>
        </p:txBody>
      </p:sp>
    </p:spTree>
    <p:extLst>
      <p:ext uri="{BB962C8B-B14F-4D97-AF65-F5344CB8AC3E}">
        <p14:creationId xmlns:p14="http://schemas.microsoft.com/office/powerpoint/2010/main" val="3886660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API </a:t>
            </a:r>
            <a:r>
              <a:rPr lang="es-ES" dirty="0" err="1"/>
              <a:t>Connectors</a:t>
            </a:r>
            <a:r>
              <a:rPr lang="es-ES" dirty="0"/>
              <a:t> </a:t>
            </a:r>
            <a:r>
              <a:rPr lang="es-ES" dirty="0" err="1"/>
              <a:t>interceptors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2" y="3103195"/>
            <a:ext cx="7777163" cy="651610"/>
          </a:xfrm>
        </p:spPr>
        <p:txBody>
          <a:bodyPr/>
          <a:lstStyle/>
          <a:p>
            <a:r>
              <a:rPr lang="en-US" dirty="0" err="1">
                <a:solidFill>
                  <a:srgbClr val="171717"/>
                </a:solidFill>
                <a:latin typeface="Segoe UI" panose="020B0502040204020203" pitchFamily="34" charset="0"/>
              </a:rPr>
              <a:t>Donde</a:t>
            </a:r>
            <a:r>
              <a:rPr lang="en-US" dirty="0">
                <a:solidFill>
                  <a:srgbClr val="171717"/>
                </a:solidFill>
                <a:latin typeface="Segoe UI" panose="020B0502040204020203" pitchFamily="34" charset="0"/>
              </a:rPr>
              <a:t> se </a:t>
            </a:r>
            <a:r>
              <a:rPr lang="en-US" dirty="0" err="1">
                <a:solidFill>
                  <a:srgbClr val="171717"/>
                </a:solidFill>
                <a:latin typeface="Segoe UI" panose="020B0502040204020203" pitchFamily="34" charset="0"/>
              </a:rPr>
              <a:t>ubican</a:t>
            </a:r>
            <a:r>
              <a:rPr lang="en-US" dirty="0">
                <a:solidFill>
                  <a:srgbClr val="171717"/>
                </a:solidFill>
                <a:latin typeface="Segoe UI" panose="020B0502040204020203" pitchFamily="34" charset="0"/>
              </a:rPr>
              <a:t> </a:t>
            </a:r>
            <a:r>
              <a:rPr lang="en-US" dirty="0" err="1">
                <a:solidFill>
                  <a:srgbClr val="171717"/>
                </a:solidFill>
                <a:latin typeface="Segoe UI" panose="020B0502040204020203" pitchFamily="34" charset="0"/>
              </a:rPr>
              <a:t>estos</a:t>
            </a:r>
            <a:r>
              <a:rPr lang="en-US" dirty="0">
                <a:solidFill>
                  <a:srgbClr val="171717"/>
                </a:solidFill>
                <a:latin typeface="Segoe UI" panose="020B0502040204020203" pitchFamily="34" charset="0"/>
              </a:rPr>
              <a:t> API Connectors</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2" y="3983618"/>
            <a:ext cx="7777163" cy="2674759"/>
          </a:xfrm>
        </p:spPr>
        <p:txBody>
          <a:bodyPr/>
          <a:lstStyle/>
          <a:p>
            <a:endParaRPr lang="es-ES" sz="2000" dirty="0"/>
          </a:p>
        </p:txBody>
      </p:sp>
    </p:spTree>
    <p:extLst>
      <p:ext uri="{BB962C8B-B14F-4D97-AF65-F5344CB8AC3E}">
        <p14:creationId xmlns:p14="http://schemas.microsoft.com/office/powerpoint/2010/main" val="1642598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an API Connector to use a captcha service during sign-up</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We</a:t>
            </a:r>
            <a:r>
              <a:rPr lang="es-ES" sz="2000" dirty="0"/>
              <a:t> </a:t>
            </a:r>
            <a:r>
              <a:rPr lang="es-ES" sz="2000" dirty="0" err="1"/>
              <a:t>will</a:t>
            </a:r>
            <a:r>
              <a:rPr lang="es-ES" sz="2000" dirty="0"/>
              <a:t> be </a:t>
            </a:r>
            <a:r>
              <a:rPr lang="es-ES" sz="2000" dirty="0" err="1"/>
              <a:t>using</a:t>
            </a:r>
            <a:r>
              <a:rPr lang="es-ES" sz="2000" dirty="0"/>
              <a:t> </a:t>
            </a:r>
            <a:r>
              <a:rPr lang="es-ES" sz="2000" dirty="0" err="1"/>
              <a:t>reCAPTCHA</a:t>
            </a:r>
            <a:r>
              <a:rPr lang="es-ES" sz="2000" dirty="0"/>
              <a:t> </a:t>
            </a:r>
            <a:r>
              <a:rPr lang="es-ES" sz="2000" dirty="0" err="1"/>
              <a:t>to</a:t>
            </a:r>
            <a:r>
              <a:rPr lang="es-ES" sz="2000" dirty="0"/>
              <a:t> </a:t>
            </a:r>
            <a:r>
              <a:rPr lang="es-ES" sz="2000" dirty="0" err="1"/>
              <a:t>protect</a:t>
            </a:r>
            <a:r>
              <a:rPr lang="es-ES" sz="2000" dirty="0"/>
              <a:t> </a:t>
            </a:r>
            <a:r>
              <a:rPr lang="es-ES" sz="2000" dirty="0" err="1"/>
              <a:t>against</a:t>
            </a:r>
            <a:r>
              <a:rPr lang="es-ES" sz="2000" dirty="0"/>
              <a:t> </a:t>
            </a:r>
            <a:r>
              <a:rPr lang="es-ES" sz="2000" dirty="0" err="1"/>
              <a:t>bots</a:t>
            </a:r>
            <a:r>
              <a:rPr lang="es-ES" sz="2000" dirty="0"/>
              <a:t> and abuse</a:t>
            </a:r>
          </a:p>
          <a:p>
            <a:r>
              <a:rPr lang="es-ES" sz="2000" dirty="0" err="1"/>
              <a:t>Providing</a:t>
            </a:r>
            <a:r>
              <a:rPr lang="es-ES" sz="2000" dirty="0"/>
              <a:t> a </a:t>
            </a:r>
            <a:r>
              <a:rPr lang="es-ES" sz="2000" dirty="0" err="1"/>
              <a:t>custom</a:t>
            </a:r>
            <a:r>
              <a:rPr lang="es-ES" sz="2000" dirty="0"/>
              <a:t> </a:t>
            </a:r>
            <a:r>
              <a:rPr lang="es-ES" sz="2000" dirty="0" err="1"/>
              <a:t>sign</a:t>
            </a:r>
            <a:r>
              <a:rPr lang="es-ES" sz="2000" dirty="0"/>
              <a:t>-up </a:t>
            </a:r>
            <a:r>
              <a:rPr lang="es-ES" sz="2000" dirty="0" err="1"/>
              <a:t>user</a:t>
            </a:r>
            <a:r>
              <a:rPr lang="es-ES" sz="2000" dirty="0"/>
              <a:t> </a:t>
            </a:r>
            <a:r>
              <a:rPr lang="es-ES" sz="2000" dirty="0" err="1"/>
              <a:t>flow</a:t>
            </a:r>
            <a:endParaRPr lang="es-ES" sz="2000" dirty="0"/>
          </a:p>
          <a:p>
            <a:r>
              <a:rPr lang="es-ES" sz="2000" dirty="0" err="1"/>
              <a:t>We</a:t>
            </a:r>
            <a:r>
              <a:rPr lang="es-ES" sz="2000" dirty="0"/>
              <a:t> </a:t>
            </a:r>
            <a:r>
              <a:rPr lang="es-ES" sz="2000" dirty="0" err="1"/>
              <a:t>will</a:t>
            </a:r>
            <a:r>
              <a:rPr lang="es-ES" sz="2000" dirty="0"/>
              <a:t> be </a:t>
            </a:r>
            <a:r>
              <a:rPr lang="es-ES" sz="2000" dirty="0" err="1"/>
              <a:t>using</a:t>
            </a:r>
            <a:r>
              <a:rPr lang="es-ES" sz="2000" dirty="0"/>
              <a:t> Azure </a:t>
            </a:r>
            <a:r>
              <a:rPr lang="es-ES" sz="2000" dirty="0" err="1"/>
              <a:t>Functions</a:t>
            </a:r>
            <a:r>
              <a:rPr lang="es-ES" sz="2000" dirty="0"/>
              <a:t> </a:t>
            </a:r>
            <a:r>
              <a:rPr lang="es-ES" sz="2000" dirty="0" err="1"/>
              <a:t>for</a:t>
            </a:r>
            <a:r>
              <a:rPr lang="es-ES" sz="2000" dirty="0"/>
              <a:t> </a:t>
            </a:r>
            <a:r>
              <a:rPr lang="es-ES" sz="2000" dirty="0" err="1"/>
              <a:t>this</a:t>
            </a:r>
            <a:r>
              <a:rPr lang="es-ES" sz="2000" dirty="0"/>
              <a:t> API demo</a:t>
            </a:r>
          </a:p>
        </p:txBody>
      </p:sp>
    </p:spTree>
    <p:extLst>
      <p:ext uri="{BB962C8B-B14F-4D97-AF65-F5344CB8AC3E}">
        <p14:creationId xmlns:p14="http://schemas.microsoft.com/office/powerpoint/2010/main" val="3132746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7th</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541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60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E678660D-B6F1-8543-BFC4-92A7397AE5A9}"/>
              </a:ext>
            </a:extLst>
          </p:cNvPr>
          <p:cNvSpPr>
            <a:spLocks noGrp="1"/>
          </p:cNvSpPr>
          <p:nvPr>
            <p:ph type="body" sz="quarter" idx="10"/>
          </p:nvPr>
        </p:nvSpPr>
        <p:spPr/>
        <p:txBody>
          <a:bodyPr/>
          <a:lstStyle/>
          <a:p>
            <a:endParaRPr lang="es-ES" dirty="0"/>
          </a:p>
        </p:txBody>
      </p:sp>
      <p:sp>
        <p:nvSpPr>
          <p:cNvPr id="5" name="Marcador de texto 4">
            <a:extLst>
              <a:ext uri="{FF2B5EF4-FFF2-40B4-BE49-F238E27FC236}">
                <a16:creationId xmlns:a16="http://schemas.microsoft.com/office/drawing/2014/main" id="{B19ADA15-C273-E142-9A11-3825DE4A6865}"/>
              </a:ext>
            </a:extLst>
          </p:cNvPr>
          <p:cNvSpPr>
            <a:spLocks noGrp="1"/>
          </p:cNvSpPr>
          <p:nvPr>
            <p:ph type="body" sz="quarter" idx="11"/>
          </p:nvPr>
        </p:nvSpPr>
        <p:spPr/>
        <p:txBody>
          <a:bodyPr/>
          <a:lstStyle/>
          <a:p>
            <a:endParaRPr lang="es-ES" dirty="0"/>
          </a:p>
        </p:txBody>
      </p:sp>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dirty="0" err="1"/>
              <a:t>Idenity</a:t>
            </a:r>
            <a:r>
              <a:rPr lang="es-ES" dirty="0"/>
              <a:t> Framework </a:t>
            </a:r>
            <a:r>
              <a:rPr lang="es-ES" dirty="0" err="1"/>
              <a:t>Experience</a:t>
            </a:r>
            <a:endParaRPr lang="es-ES" dirty="0"/>
          </a:p>
        </p:txBody>
      </p:sp>
    </p:spTree>
    <p:extLst>
      <p:ext uri="{BB962C8B-B14F-4D97-AF65-F5344CB8AC3E}">
        <p14:creationId xmlns:p14="http://schemas.microsoft.com/office/powerpoint/2010/main" val="2561229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Instalation</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Tenant</a:t>
            </a:r>
            <a:endParaRPr lang="es-ES" dirty="0"/>
          </a:p>
          <a:p>
            <a:r>
              <a:rPr lang="es-ES" dirty="0" err="1"/>
              <a:t>Register</a:t>
            </a:r>
            <a:r>
              <a:rPr lang="es-ES" dirty="0"/>
              <a:t> </a:t>
            </a:r>
            <a:r>
              <a:rPr lang="es-ES" dirty="0" err="1"/>
              <a:t>Applications</a:t>
            </a:r>
            <a:endParaRPr lang="es-ES" dirty="0"/>
          </a:p>
          <a:p>
            <a:r>
              <a:rPr lang="es-ES" dirty="0" err="1"/>
              <a:t>Create</a:t>
            </a:r>
            <a:r>
              <a:rPr lang="es-ES" dirty="0"/>
              <a:t> </a:t>
            </a:r>
            <a:r>
              <a:rPr lang="es-ES" dirty="0" err="1"/>
              <a:t>Custom</a:t>
            </a:r>
            <a:r>
              <a:rPr lang="es-ES" dirty="0"/>
              <a:t> </a:t>
            </a:r>
            <a:r>
              <a:rPr lang="es-ES" dirty="0" err="1"/>
              <a:t>Policies</a:t>
            </a:r>
            <a:endParaRPr lang="en-ES" dirty="0"/>
          </a:p>
        </p:txBody>
      </p:sp>
    </p:spTree>
    <p:extLst>
      <p:ext uri="{BB962C8B-B14F-4D97-AF65-F5344CB8AC3E}">
        <p14:creationId xmlns:p14="http://schemas.microsoft.com/office/powerpoint/2010/main" val="350675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err="1"/>
              <a:t>Create</a:t>
            </a:r>
            <a:r>
              <a:rPr lang="es-ES" dirty="0"/>
              <a:t> </a:t>
            </a:r>
            <a:r>
              <a:rPr lang="es-ES" dirty="0" err="1"/>
              <a:t>Tenant</a:t>
            </a:r>
            <a:r>
              <a:rPr lang="es-ES" dirty="0"/>
              <a:t> Azure B2C</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Before your applications can interact with Azure Active Directory B2C, they must be registered in a tenant that you manage.</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Create</a:t>
            </a:r>
            <a:r>
              <a:rPr lang="es-ES" sz="2000" dirty="0"/>
              <a:t> </a:t>
            </a:r>
            <a:r>
              <a:rPr lang="es-ES" sz="2000" dirty="0" err="1"/>
              <a:t>an</a:t>
            </a:r>
            <a:r>
              <a:rPr lang="es-ES" sz="2000" dirty="0"/>
              <a:t> Azure AD B2C </a:t>
            </a:r>
            <a:r>
              <a:rPr lang="es-ES" sz="2000" dirty="0" err="1"/>
              <a:t>Tenant</a:t>
            </a:r>
            <a:endParaRPr lang="es-ES" sz="2000" dirty="0"/>
          </a:p>
          <a:p>
            <a:r>
              <a:rPr lang="es-ES" sz="2000" dirty="0" err="1"/>
              <a:t>Lik</a:t>
            </a:r>
            <a:r>
              <a:rPr lang="es-ES" sz="2000" dirty="0"/>
              <a:t> </a:t>
            </a:r>
            <a:r>
              <a:rPr lang="es-ES" sz="2000" dirty="0" err="1"/>
              <a:t>your</a:t>
            </a:r>
            <a:r>
              <a:rPr lang="es-ES" sz="2000" dirty="0"/>
              <a:t> </a:t>
            </a:r>
            <a:r>
              <a:rPr lang="es-ES" sz="2000" dirty="0" err="1"/>
              <a:t>tenant</a:t>
            </a:r>
            <a:r>
              <a:rPr lang="es-ES" sz="2000" dirty="0"/>
              <a:t> </a:t>
            </a:r>
            <a:r>
              <a:rPr lang="es-ES" sz="2000" dirty="0" err="1"/>
              <a:t>to</a:t>
            </a:r>
            <a:r>
              <a:rPr lang="es-ES" sz="2000" dirty="0"/>
              <a:t> </a:t>
            </a:r>
            <a:r>
              <a:rPr lang="es-ES" sz="2000" dirty="0" err="1"/>
              <a:t>your</a:t>
            </a:r>
            <a:r>
              <a:rPr lang="es-ES" sz="2000" dirty="0"/>
              <a:t> </a:t>
            </a:r>
            <a:r>
              <a:rPr lang="es-ES" sz="2000" dirty="0" err="1"/>
              <a:t>repository</a:t>
            </a:r>
            <a:endParaRPr lang="es-ES" sz="2000" dirty="0"/>
          </a:p>
          <a:p>
            <a:r>
              <a:rPr lang="es-ES" sz="2000" dirty="0"/>
              <a:t>Switch </a:t>
            </a:r>
            <a:r>
              <a:rPr lang="es-ES" sz="2000" dirty="0" err="1"/>
              <a:t>to</a:t>
            </a:r>
            <a:r>
              <a:rPr lang="es-ES" sz="2000" dirty="0"/>
              <a:t> </a:t>
            </a:r>
            <a:r>
              <a:rPr lang="es-ES" sz="2000" dirty="0" err="1"/>
              <a:t>the</a:t>
            </a:r>
            <a:r>
              <a:rPr lang="es-ES" sz="2000" dirty="0"/>
              <a:t> Azure AD B2C </a:t>
            </a:r>
            <a:r>
              <a:rPr lang="es-ES" sz="2000" dirty="0" err="1"/>
              <a:t>tenant</a:t>
            </a:r>
            <a:r>
              <a:rPr lang="es-ES" sz="2000" dirty="0"/>
              <a:t> </a:t>
            </a:r>
            <a:r>
              <a:rPr lang="es-ES" sz="2000" dirty="0" err="1"/>
              <a:t>directory</a:t>
            </a:r>
            <a:endParaRPr lang="es-ES" sz="2000" dirty="0"/>
          </a:p>
          <a:p>
            <a:r>
              <a:rPr lang="es-ES" sz="2000" dirty="0" err="1"/>
              <a:t>Add</a:t>
            </a:r>
            <a:r>
              <a:rPr lang="es-ES" sz="2000" dirty="0"/>
              <a:t> </a:t>
            </a:r>
            <a:r>
              <a:rPr lang="es-ES" sz="2000" dirty="0" err="1"/>
              <a:t>the</a:t>
            </a:r>
            <a:r>
              <a:rPr lang="es-ES" sz="2000" dirty="0"/>
              <a:t> Azure AD B2C </a:t>
            </a:r>
            <a:r>
              <a:rPr lang="es-ES" sz="2000" dirty="0" err="1"/>
              <a:t>resource</a:t>
            </a:r>
            <a:r>
              <a:rPr lang="es-ES" sz="2000" dirty="0"/>
              <a:t> as Favorite in </a:t>
            </a:r>
            <a:r>
              <a:rPr lang="es-ES" sz="2000" dirty="0" err="1"/>
              <a:t>the</a:t>
            </a:r>
            <a:r>
              <a:rPr lang="es-ES" sz="2000" dirty="0"/>
              <a:t> Azure Portal</a:t>
            </a:r>
            <a:endParaRPr lang="en-ES" sz="2000" dirty="0"/>
          </a:p>
        </p:txBody>
      </p:sp>
    </p:spTree>
    <p:extLst>
      <p:ext uri="{BB962C8B-B14F-4D97-AF65-F5344CB8AC3E}">
        <p14:creationId xmlns:p14="http://schemas.microsoft.com/office/powerpoint/2010/main" val="3353980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728075" cy="651610"/>
          </a:xfrm>
        </p:spPr>
        <p:txBody>
          <a:bodyPr/>
          <a:lstStyle/>
          <a:p>
            <a:r>
              <a:rPr lang="es-ES" dirty="0" err="1"/>
              <a:t>Register</a:t>
            </a:r>
            <a:r>
              <a:rPr lang="es-ES" dirty="0"/>
              <a:t> a web </a:t>
            </a:r>
            <a:r>
              <a:rPr lang="es-ES" dirty="0" err="1"/>
              <a:t>application</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Before your applications can interact with Azure Active Directory B2C, they must be registered in a tenant that you manage</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Register</a:t>
            </a:r>
            <a:r>
              <a:rPr lang="es-ES" sz="2000" dirty="0"/>
              <a:t> web </a:t>
            </a:r>
            <a:r>
              <a:rPr lang="es-ES" sz="2000" dirty="0" err="1"/>
              <a:t>application</a:t>
            </a:r>
            <a:endParaRPr lang="es-ES" sz="2000" dirty="0"/>
          </a:p>
          <a:p>
            <a:r>
              <a:rPr lang="es-ES" sz="2000" dirty="0" err="1"/>
              <a:t>Crete</a:t>
            </a:r>
            <a:r>
              <a:rPr lang="es-ES" sz="2000" dirty="0"/>
              <a:t> a </a:t>
            </a:r>
            <a:r>
              <a:rPr lang="es-ES" sz="2000" dirty="0" err="1"/>
              <a:t>client</a:t>
            </a:r>
            <a:r>
              <a:rPr lang="es-ES" sz="2000" dirty="0"/>
              <a:t> </a:t>
            </a:r>
            <a:r>
              <a:rPr lang="es-ES" sz="2000" dirty="0" err="1"/>
              <a:t>secret</a:t>
            </a:r>
            <a:endParaRPr lang="es-ES" sz="2000" dirty="0"/>
          </a:p>
          <a:p>
            <a:r>
              <a:rPr lang="es-ES" sz="2000" dirty="0" err="1"/>
              <a:t>Enable</a:t>
            </a:r>
            <a:r>
              <a:rPr lang="es-ES" sz="2000" dirty="0"/>
              <a:t> ID token </a:t>
            </a:r>
            <a:r>
              <a:rPr lang="es-ES" sz="2000" dirty="0" err="1"/>
              <a:t>impicit</a:t>
            </a:r>
            <a:r>
              <a:rPr lang="es-ES" sz="2000" dirty="0"/>
              <a:t> </a:t>
            </a:r>
            <a:r>
              <a:rPr lang="es-ES" sz="2000" dirty="0" err="1"/>
              <a:t>grant</a:t>
            </a:r>
            <a:endParaRPr lang="en-ES" sz="2000" dirty="0"/>
          </a:p>
        </p:txBody>
      </p:sp>
    </p:spTree>
    <p:extLst>
      <p:ext uri="{BB962C8B-B14F-4D97-AF65-F5344CB8AC3E}">
        <p14:creationId xmlns:p14="http://schemas.microsoft.com/office/powerpoint/2010/main" val="686031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err="1"/>
              <a:t>Create</a:t>
            </a:r>
            <a:r>
              <a:rPr lang="es-ES" dirty="0"/>
              <a:t> </a:t>
            </a:r>
            <a:r>
              <a:rPr lang="es-ES" dirty="0" err="1"/>
              <a:t>custom</a:t>
            </a:r>
            <a:r>
              <a:rPr lang="es-ES" dirty="0"/>
              <a:t> </a:t>
            </a:r>
            <a:r>
              <a:rPr lang="es-ES" dirty="0" err="1"/>
              <a:t>policies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Custom policies are configuration files that define the behavior of your Azure Active Directory B2C tenant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Create</a:t>
            </a:r>
            <a:r>
              <a:rPr lang="es-ES" sz="2000" dirty="0"/>
              <a:t> </a:t>
            </a:r>
            <a:r>
              <a:rPr lang="es-ES" sz="2000" dirty="0" err="1"/>
              <a:t>Policy</a:t>
            </a:r>
            <a:r>
              <a:rPr lang="es-ES" sz="2000" dirty="0"/>
              <a:t> </a:t>
            </a:r>
            <a:r>
              <a:rPr lang="es-ES" sz="2000" dirty="0" err="1"/>
              <a:t>Keys</a:t>
            </a:r>
            <a:endParaRPr lang="es-ES" sz="2000" dirty="0"/>
          </a:p>
          <a:p>
            <a:r>
              <a:rPr lang="es-ES" sz="2000" dirty="0" err="1"/>
              <a:t>Register</a:t>
            </a:r>
            <a:r>
              <a:rPr lang="es-ES" sz="2000" dirty="0"/>
              <a:t> </a:t>
            </a:r>
            <a:r>
              <a:rPr lang="es-ES" sz="2000" dirty="0" err="1"/>
              <a:t>Identity</a:t>
            </a:r>
            <a:r>
              <a:rPr lang="es-ES" sz="2000" dirty="0"/>
              <a:t> </a:t>
            </a:r>
            <a:r>
              <a:rPr lang="es-ES" sz="2000" dirty="0" err="1"/>
              <a:t>Experience</a:t>
            </a:r>
            <a:r>
              <a:rPr lang="es-ES" sz="2000" dirty="0"/>
              <a:t> Framework </a:t>
            </a:r>
            <a:r>
              <a:rPr lang="es-ES" sz="2000" dirty="0" err="1"/>
              <a:t>applications</a:t>
            </a:r>
            <a:endParaRPr lang="es-ES" sz="2000" dirty="0"/>
          </a:p>
          <a:p>
            <a:r>
              <a:rPr lang="es-ES" sz="2000" dirty="0" err="1"/>
              <a:t>Dowload</a:t>
            </a:r>
            <a:r>
              <a:rPr lang="es-ES" sz="2000" dirty="0"/>
              <a:t>/</a:t>
            </a:r>
            <a:r>
              <a:rPr lang="es-ES" sz="2000" dirty="0" err="1"/>
              <a:t>Upload</a:t>
            </a:r>
            <a:r>
              <a:rPr lang="es-ES" sz="2000" dirty="0"/>
              <a:t> </a:t>
            </a:r>
            <a:r>
              <a:rPr lang="es-ES" sz="2000" dirty="0" err="1"/>
              <a:t>policies</a:t>
            </a:r>
            <a:endParaRPr lang="en-ES" sz="2000" dirty="0"/>
          </a:p>
        </p:txBody>
      </p:sp>
    </p:spTree>
    <p:extLst>
      <p:ext uri="{BB962C8B-B14F-4D97-AF65-F5344CB8AC3E}">
        <p14:creationId xmlns:p14="http://schemas.microsoft.com/office/powerpoint/2010/main" val="334690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D94ECD-6E96-72E2-6AD1-4743DC1084EA}"/>
              </a:ext>
            </a:extLst>
          </p:cNvPr>
          <p:cNvSpPr>
            <a:spLocks noGrp="1"/>
          </p:cNvSpPr>
          <p:nvPr>
            <p:ph type="body" sz="quarter" idx="12"/>
          </p:nvPr>
        </p:nvSpPr>
        <p:spPr/>
        <p:txBody>
          <a:bodyPr/>
          <a:lstStyle/>
          <a:p>
            <a:r>
              <a:rPr lang="en-GB" dirty="0"/>
              <a:t>Differences between AD and AD B2C</a:t>
            </a:r>
          </a:p>
        </p:txBody>
      </p:sp>
      <p:sp>
        <p:nvSpPr>
          <p:cNvPr id="3" name="Text Placeholder 2">
            <a:extLst>
              <a:ext uri="{FF2B5EF4-FFF2-40B4-BE49-F238E27FC236}">
                <a16:creationId xmlns:a16="http://schemas.microsoft.com/office/drawing/2014/main" id="{3A591B97-221F-B2F5-CDC1-62BA0EEFA072}"/>
              </a:ext>
            </a:extLst>
          </p:cNvPr>
          <p:cNvSpPr>
            <a:spLocks noGrp="1"/>
          </p:cNvSpPr>
          <p:nvPr>
            <p:ph type="body" sz="quarter" idx="13"/>
          </p:nvPr>
        </p:nvSpPr>
        <p:spPr>
          <a:xfrm>
            <a:off x="910432" y="2922891"/>
            <a:ext cx="7777163" cy="651610"/>
          </a:xfrm>
        </p:spPr>
        <p:txBody>
          <a:bodyPr/>
          <a:lstStyle/>
          <a:p>
            <a:endParaRPr lang="en-GB" dirty="0"/>
          </a:p>
        </p:txBody>
      </p:sp>
      <p:sp>
        <p:nvSpPr>
          <p:cNvPr id="4" name="Text Placeholder 3">
            <a:extLst>
              <a:ext uri="{FF2B5EF4-FFF2-40B4-BE49-F238E27FC236}">
                <a16:creationId xmlns:a16="http://schemas.microsoft.com/office/drawing/2014/main" id="{E763C470-F28C-B294-BE44-4FF351F365C9}"/>
              </a:ext>
            </a:extLst>
          </p:cNvPr>
          <p:cNvSpPr>
            <a:spLocks noGrp="1"/>
          </p:cNvSpPr>
          <p:nvPr>
            <p:ph type="body" sz="quarter" idx="14"/>
          </p:nvPr>
        </p:nvSpPr>
        <p:spPr>
          <a:xfrm>
            <a:off x="910432" y="3699456"/>
            <a:ext cx="7777163" cy="2916238"/>
          </a:xfrm>
        </p:spPr>
        <p:txBody>
          <a:bodyPr/>
          <a:lstStyle/>
          <a:p>
            <a:endParaRPr lang="en-GB" dirty="0"/>
          </a:p>
        </p:txBody>
      </p:sp>
    </p:spTree>
    <p:extLst>
      <p:ext uri="{BB962C8B-B14F-4D97-AF65-F5344CB8AC3E}">
        <p14:creationId xmlns:p14="http://schemas.microsoft.com/office/powerpoint/2010/main" val="2217602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err="1">
                <a:solidFill>
                  <a:schemeClr val="tx1"/>
                </a:solidFill>
                <a:latin typeface="+mj-lt"/>
                <a:ea typeface="+mj-ea"/>
                <a:cs typeface="+mj-cs"/>
              </a:rPr>
              <a:t>Instalation</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508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Custom</a:t>
            </a:r>
            <a:r>
              <a:rPr lang="es-ES" dirty="0"/>
              <a:t> </a:t>
            </a:r>
            <a:r>
              <a:rPr lang="es-ES" dirty="0" err="1"/>
              <a:t>Policy</a:t>
            </a:r>
            <a:r>
              <a:rPr lang="es-ES" dirty="0"/>
              <a:t> </a:t>
            </a:r>
            <a:r>
              <a:rPr lang="es-ES" dirty="0" err="1"/>
              <a:t>Schema</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Trust Framework </a:t>
            </a:r>
            <a:r>
              <a:rPr lang="es-ES" dirty="0" err="1"/>
              <a:t>Policy</a:t>
            </a:r>
            <a:endParaRPr lang="es-ES" dirty="0"/>
          </a:p>
          <a:p>
            <a:r>
              <a:rPr lang="es-ES" dirty="0" err="1"/>
              <a:t>Building</a:t>
            </a:r>
            <a:r>
              <a:rPr lang="es-ES" dirty="0"/>
              <a:t> Blocks</a:t>
            </a:r>
          </a:p>
          <a:p>
            <a:r>
              <a:rPr lang="es-ES" dirty="0" err="1"/>
              <a:t>Claims</a:t>
            </a:r>
            <a:r>
              <a:rPr lang="es-ES" dirty="0"/>
              <a:t> </a:t>
            </a:r>
            <a:r>
              <a:rPr lang="es-ES" dirty="0" err="1"/>
              <a:t>Providers</a:t>
            </a:r>
            <a:endParaRPr lang="es-ES" dirty="0"/>
          </a:p>
          <a:p>
            <a:r>
              <a:rPr lang="es-ES" dirty="0" err="1"/>
              <a:t>User</a:t>
            </a:r>
            <a:r>
              <a:rPr lang="es-ES" dirty="0"/>
              <a:t> </a:t>
            </a:r>
            <a:r>
              <a:rPr lang="es-ES" dirty="0" err="1"/>
              <a:t>Journeys</a:t>
            </a:r>
            <a:endParaRPr lang="es-ES" dirty="0"/>
          </a:p>
          <a:p>
            <a:r>
              <a:rPr lang="es-ES" dirty="0" err="1"/>
              <a:t>Reliying</a:t>
            </a:r>
            <a:r>
              <a:rPr lang="es-ES" dirty="0"/>
              <a:t> </a:t>
            </a:r>
            <a:r>
              <a:rPr lang="es-ES" dirty="0" err="1"/>
              <a:t>Party</a:t>
            </a:r>
            <a:endParaRPr lang="es-ES" dirty="0"/>
          </a:p>
          <a:p>
            <a:r>
              <a:rPr lang="es-ES" dirty="0" err="1"/>
              <a:t>Claim</a:t>
            </a:r>
            <a:r>
              <a:rPr lang="es-ES" dirty="0"/>
              <a:t> </a:t>
            </a:r>
            <a:r>
              <a:rPr lang="es-ES" dirty="0" err="1"/>
              <a:t>Resolvers</a:t>
            </a:r>
            <a:endParaRPr lang="en-ES" dirty="0"/>
          </a:p>
        </p:txBody>
      </p:sp>
    </p:spTree>
    <p:extLst>
      <p:ext uri="{BB962C8B-B14F-4D97-AF65-F5344CB8AC3E}">
        <p14:creationId xmlns:p14="http://schemas.microsoft.com/office/powerpoint/2010/main" val="3777706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a:t>Trust Framework </a:t>
            </a:r>
            <a:r>
              <a:rPr lang="es-ES" dirty="0" err="1"/>
              <a:t>Policy</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Trust Framework </a:t>
            </a:r>
            <a:r>
              <a:rPr lang="es-ES" dirty="0" err="1"/>
              <a:t>Policy</a:t>
            </a:r>
            <a:endParaRPr lang="es-ES" dirty="0"/>
          </a:p>
          <a:p>
            <a:r>
              <a:rPr lang="es-ES" dirty="0"/>
              <a:t>Base </a:t>
            </a:r>
            <a:r>
              <a:rPr lang="es-ES" dirty="0" err="1"/>
              <a:t>Policy</a:t>
            </a:r>
            <a:endParaRPr lang="es-ES" dirty="0"/>
          </a:p>
          <a:p>
            <a:r>
              <a:rPr lang="es-ES" dirty="0" err="1"/>
              <a:t>Policy</a:t>
            </a:r>
            <a:r>
              <a:rPr lang="es-ES" dirty="0"/>
              <a:t> Flow</a:t>
            </a:r>
            <a:endParaRPr lang="en-ES" dirty="0"/>
          </a:p>
        </p:txBody>
      </p:sp>
    </p:spTree>
    <p:extLst>
      <p:ext uri="{BB962C8B-B14F-4D97-AF65-F5344CB8AC3E}">
        <p14:creationId xmlns:p14="http://schemas.microsoft.com/office/powerpoint/2010/main" val="3582256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Trust Framework </a:t>
            </a:r>
            <a:r>
              <a:rPr lang="es-ES" dirty="0" err="1"/>
              <a:t>Policy</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t>  </a:t>
            </a:r>
            <a:r>
              <a:rPr lang="en-US" dirty="0" err="1">
                <a:solidFill>
                  <a:schemeClr val="accent6">
                    <a:lumMod val="60000"/>
                    <a:lumOff val="40000"/>
                  </a:schemeClr>
                </a:solidFill>
              </a:rPr>
              <a:t>xmlns:xsi</a:t>
            </a:r>
            <a:r>
              <a:rPr lang="en-US" dirty="0">
                <a:solidFill>
                  <a:schemeClr val="accent6">
                    <a:lumMod val="60000"/>
                    <a:lumOff val="40000"/>
                  </a:schemeClr>
                </a:solidFill>
              </a:rPr>
              <a:t>=</a:t>
            </a:r>
            <a:r>
              <a:rPr lang="en-US" dirty="0">
                <a:solidFill>
                  <a:schemeClr val="accent5">
                    <a:lumMod val="60000"/>
                    <a:lumOff val="40000"/>
                  </a:schemeClr>
                </a:solidFill>
              </a:rPr>
              <a:t>"https://www.w3.org/2001/XMLSchema-instance"</a:t>
            </a:r>
          </a:p>
          <a:p>
            <a:r>
              <a:rPr lang="en-US" dirty="0"/>
              <a:t>  </a:t>
            </a:r>
            <a:r>
              <a:rPr lang="en-US" dirty="0" err="1">
                <a:solidFill>
                  <a:schemeClr val="accent6">
                    <a:lumMod val="60000"/>
                    <a:lumOff val="40000"/>
                  </a:schemeClr>
                </a:solidFill>
              </a:rPr>
              <a:t>xmlns:xsd</a:t>
            </a:r>
            <a:r>
              <a:rPr lang="en-US" dirty="0">
                <a:solidFill>
                  <a:schemeClr val="accent6">
                    <a:lumMod val="60000"/>
                    <a:lumOff val="40000"/>
                  </a:schemeClr>
                </a:solidFill>
              </a:rPr>
              <a:t>=</a:t>
            </a:r>
            <a:r>
              <a:rPr lang="en-US" dirty="0">
                <a:solidFill>
                  <a:schemeClr val="accent5">
                    <a:lumMod val="60000"/>
                    <a:lumOff val="40000"/>
                  </a:schemeClr>
                </a:solidFill>
              </a:rPr>
              <a:t>"https://www.w3.org/2001/XMLSchema"</a:t>
            </a:r>
          </a:p>
          <a:p>
            <a:r>
              <a:rPr lang="en-US" dirty="0"/>
              <a:t>  </a:t>
            </a:r>
            <a:r>
              <a:rPr lang="en-US" dirty="0" err="1">
                <a:solidFill>
                  <a:schemeClr val="accent6">
                    <a:lumMod val="60000"/>
                    <a:lumOff val="40000"/>
                  </a:schemeClr>
                </a:solidFill>
              </a:rPr>
              <a:t>xmlns</a:t>
            </a:r>
            <a:r>
              <a:rPr lang="en-US" dirty="0">
                <a:solidFill>
                  <a:schemeClr val="accent6">
                    <a:lumMod val="60000"/>
                    <a:lumOff val="40000"/>
                  </a:schemeClr>
                </a:solidFill>
              </a:rPr>
              <a:t>=</a:t>
            </a:r>
            <a:r>
              <a:rPr lang="en-US" dirty="0">
                <a:solidFill>
                  <a:schemeClr val="accent5">
                    <a:lumMod val="60000"/>
                    <a:lumOff val="40000"/>
                  </a:schemeClr>
                </a:solidFill>
              </a:rPr>
              <a:t>"http://schemas.microsoft.com/online/</a:t>
            </a:r>
            <a:r>
              <a:rPr lang="en-US" dirty="0" err="1">
                <a:solidFill>
                  <a:schemeClr val="accent5">
                    <a:lumMod val="60000"/>
                    <a:lumOff val="40000"/>
                  </a:schemeClr>
                </a:solidFill>
              </a:rPr>
              <a:t>cpim</a:t>
            </a:r>
            <a:r>
              <a:rPr lang="en-US" dirty="0">
                <a:solidFill>
                  <a:schemeClr val="accent5">
                    <a:lumMod val="60000"/>
                    <a:lumOff val="40000"/>
                  </a:schemeClr>
                </a:solidFill>
              </a:rPr>
              <a:t>/schemas/2013/06"</a:t>
            </a:r>
          </a:p>
          <a:p>
            <a:r>
              <a:rPr lang="en-US" dirty="0"/>
              <a:t>  </a:t>
            </a:r>
            <a:r>
              <a:rPr lang="en-US" dirty="0" err="1">
                <a:solidFill>
                  <a:schemeClr val="accent6">
                    <a:lumMod val="60000"/>
                    <a:lumOff val="40000"/>
                  </a:schemeClr>
                </a:solidFill>
              </a:rPr>
              <a:t>PolicySchemaVersion</a:t>
            </a:r>
            <a:r>
              <a:rPr lang="en-US" dirty="0">
                <a:solidFill>
                  <a:schemeClr val="accent6">
                    <a:lumMod val="60000"/>
                    <a:lumOff val="40000"/>
                  </a:schemeClr>
                </a:solidFill>
              </a:rPr>
              <a:t>=</a:t>
            </a:r>
            <a:r>
              <a:rPr lang="en-US" dirty="0">
                <a:solidFill>
                  <a:schemeClr val="accent5">
                    <a:lumMod val="60000"/>
                    <a:lumOff val="40000"/>
                  </a:schemeClr>
                </a:solidFill>
              </a:rPr>
              <a:t>"0.3.0.0"</a:t>
            </a:r>
          </a:p>
          <a:p>
            <a:r>
              <a:rPr lang="en-US" dirty="0"/>
              <a:t>  </a:t>
            </a:r>
            <a:r>
              <a:rPr lang="en-US" dirty="0" err="1">
                <a:solidFill>
                  <a:schemeClr val="accent6">
                    <a:lumMod val="60000"/>
                    <a:lumOff val="40000"/>
                  </a:schemeClr>
                </a:solidFill>
              </a:rPr>
              <a:t>TenantId</a:t>
            </a:r>
            <a:r>
              <a:rPr lang="en-US" dirty="0">
                <a:solidFill>
                  <a:schemeClr val="accent6">
                    <a:lumMod val="60000"/>
                    <a:lumOff val="40000"/>
                  </a:schemeClr>
                </a:solidFill>
              </a:rPr>
              <a:t>=</a:t>
            </a:r>
            <a:r>
              <a:rPr lang="en-US" dirty="0">
                <a:solidFill>
                  <a:schemeClr val="accent5">
                    <a:lumMod val="60000"/>
                    <a:lumOff val="40000"/>
                  </a:schemeClr>
                </a:solidFill>
              </a:rPr>
              <a:t>"yourtenant.onmicrosoft.com"</a:t>
            </a:r>
          </a:p>
          <a:p>
            <a:r>
              <a:rPr lang="en-US" dirty="0"/>
              <a:t>  </a:t>
            </a:r>
            <a:r>
              <a:rPr lang="en-US" dirty="0" err="1">
                <a:solidFill>
                  <a:schemeClr val="accent6">
                    <a:lumMod val="60000"/>
                    <a:lumOff val="40000"/>
                  </a:schemeClr>
                </a:solidFill>
              </a:rPr>
              <a:t>PolicyId</a:t>
            </a:r>
            <a:r>
              <a:rPr lang="en-US" dirty="0">
                <a:solidFill>
                  <a:schemeClr val="accent6">
                    <a:lumMod val="60000"/>
                    <a:lumOff val="40000"/>
                  </a:schemeClr>
                </a:solidFill>
              </a:rPr>
              <a:t>=</a:t>
            </a:r>
            <a:r>
              <a:rPr lang="en-US" dirty="0">
                <a:solidFill>
                  <a:schemeClr val="accent5">
                    <a:lumMod val="60000"/>
                    <a:lumOff val="40000"/>
                  </a:schemeClr>
                </a:solidFill>
              </a:rPr>
              <a:t>"B2C_1A_TrustFrameworkBase"</a:t>
            </a:r>
          </a:p>
          <a:p>
            <a:r>
              <a:rPr lang="en-US" dirty="0"/>
              <a:t>  </a:t>
            </a:r>
            <a:r>
              <a:rPr lang="en-US" dirty="0" err="1">
                <a:solidFill>
                  <a:schemeClr val="accent6">
                    <a:lumMod val="60000"/>
                    <a:lumOff val="40000"/>
                  </a:schemeClr>
                </a:solidFill>
              </a:rPr>
              <a:t>PublicPolicyUri</a:t>
            </a:r>
            <a:r>
              <a:rPr lang="en-US" dirty="0">
                <a:solidFill>
                  <a:schemeClr val="accent6">
                    <a:lumMod val="60000"/>
                    <a:lumOff val="40000"/>
                  </a:schemeClr>
                </a:solidFill>
              </a:rPr>
              <a:t>=</a:t>
            </a:r>
            <a:r>
              <a:rPr lang="en-US" dirty="0">
                <a:solidFill>
                  <a:schemeClr val="accent5">
                    <a:lumMod val="60000"/>
                    <a:lumOff val="40000"/>
                  </a:schemeClr>
                </a:solidFill>
              </a:rPr>
              <a:t>"http://yourtenant.onmicrosoft.com/B2C_1A_TrustFrameworkBase"</a:t>
            </a:r>
            <a:r>
              <a:rPr lang="en-US" dirty="0">
                <a:solidFill>
                  <a:schemeClr val="accent6">
                    <a:lumMod val="60000"/>
                    <a:lumOff val="40000"/>
                  </a:schemeClr>
                </a:solidFill>
              </a:rPr>
              <a:t>&gt;</a:t>
            </a:r>
          </a:p>
          <a:p>
            <a:r>
              <a:rPr lang="en-US" dirty="0"/>
              <a:t>  ...</a:t>
            </a:r>
            <a:endParaRPr lang="en-ES" dirty="0"/>
          </a:p>
          <a:p>
            <a:endParaRPr lang="en-ES" dirty="0"/>
          </a:p>
        </p:txBody>
      </p:sp>
    </p:spTree>
    <p:extLst>
      <p:ext uri="{BB962C8B-B14F-4D97-AF65-F5344CB8AC3E}">
        <p14:creationId xmlns:p14="http://schemas.microsoft.com/office/powerpoint/2010/main" val="1230770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1169140214"/>
              </p:ext>
            </p:extLst>
          </p:nvPr>
        </p:nvGraphicFramePr>
        <p:xfrm>
          <a:off x="901700" y="1024466"/>
          <a:ext cx="10617200" cy="51308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err="1"/>
                        <a:t>PolicySchemaVersion</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Versión del esquema que se usará para ejecutar la directiva. El valor debe ser </a:t>
                      </a:r>
                      <a:r>
                        <a:rPr lang="es-ES" dirty="0"/>
                        <a:t>0.3.0.0</a:t>
                      </a:r>
                      <a:endParaRPr lang="en-US" dirty="0"/>
                    </a:p>
                  </a:txBody>
                  <a:tcPr/>
                </a:tc>
                <a:extLst>
                  <a:ext uri="{0D108BD9-81ED-4DB2-BD59-A6C34878D82A}">
                    <a16:rowId xmlns:a16="http://schemas.microsoft.com/office/drawing/2014/main" val="1448548702"/>
                  </a:ext>
                </a:extLst>
              </a:tr>
              <a:tr h="370840">
                <a:tc>
                  <a:txBody>
                    <a:bodyPr/>
                    <a:lstStyle/>
                    <a:p>
                      <a:r>
                        <a:rPr lang="es-ES" dirty="0" err="1"/>
                        <a:t>TenantObjectId</a:t>
                      </a:r>
                      <a:endParaRPr lang="en-US" dirty="0"/>
                    </a:p>
                  </a:txBody>
                  <a:tcPr/>
                </a:tc>
                <a:tc>
                  <a:txBody>
                    <a:bodyPr/>
                    <a:lstStyle/>
                    <a:p>
                      <a:r>
                        <a:rPr lang="es-ES" dirty="0"/>
                        <a:t>No</a:t>
                      </a:r>
                      <a:endParaRPr lang="en-US" dirty="0"/>
                    </a:p>
                  </a:txBody>
                  <a:tcPr/>
                </a:tc>
                <a:tc>
                  <a:txBody>
                    <a:bodyPr/>
                    <a:lstStyle/>
                    <a:p>
                      <a:r>
                        <a:rPr lang="en-US" sz="1800" b="0" i="0" kern="1200" dirty="0" err="1">
                          <a:solidFill>
                            <a:schemeClr val="dk1"/>
                          </a:solidFill>
                          <a:effectLst/>
                          <a:latin typeface="+mn-lt"/>
                          <a:ea typeface="+mn-ea"/>
                          <a:cs typeface="+mn-cs"/>
                        </a:rPr>
                        <a:t>Identificador</a:t>
                      </a:r>
                      <a:r>
                        <a:rPr lang="en-US" sz="1800" b="0" i="0" kern="1200" dirty="0">
                          <a:solidFill>
                            <a:schemeClr val="dk1"/>
                          </a:solidFill>
                          <a:effectLst/>
                          <a:latin typeface="+mn-lt"/>
                          <a:ea typeface="+mn-ea"/>
                          <a:cs typeface="+mn-cs"/>
                        </a:rPr>
                        <a:t> de </a:t>
                      </a:r>
                      <a:r>
                        <a:rPr lang="en-US" sz="1800" b="0" i="0" kern="1200" dirty="0" err="1">
                          <a:solidFill>
                            <a:schemeClr val="dk1"/>
                          </a:solidFill>
                          <a:effectLst/>
                          <a:latin typeface="+mn-lt"/>
                          <a:ea typeface="+mn-ea"/>
                          <a:cs typeface="+mn-cs"/>
                        </a:rPr>
                        <a:t>objeto</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único</a:t>
                      </a:r>
                      <a:r>
                        <a:rPr lang="en-US" sz="1800" b="0" i="0" kern="1200" dirty="0">
                          <a:solidFill>
                            <a:schemeClr val="dk1"/>
                          </a:solidFill>
                          <a:effectLst/>
                          <a:latin typeface="+mn-lt"/>
                          <a:ea typeface="+mn-ea"/>
                          <a:cs typeface="+mn-cs"/>
                        </a:rPr>
                        <a:t> del inquilino de Azure Active Directory B2C (Azure AD B2C).</a:t>
                      </a:r>
                      <a:endParaRPr lang="en-US" dirty="0"/>
                    </a:p>
                  </a:txBody>
                  <a:tcPr/>
                </a:tc>
                <a:extLst>
                  <a:ext uri="{0D108BD9-81ED-4DB2-BD59-A6C34878D82A}">
                    <a16:rowId xmlns:a16="http://schemas.microsoft.com/office/drawing/2014/main" val="4080196417"/>
                  </a:ext>
                </a:extLst>
              </a:tr>
              <a:tr h="370840">
                <a:tc>
                  <a:txBody>
                    <a:bodyPr/>
                    <a:lstStyle/>
                    <a:p>
                      <a:r>
                        <a:rPr lang="es-ES" dirty="0" err="1"/>
                        <a:t>TenantId</a:t>
                      </a:r>
                      <a:endParaRPr lang="en-US" dirty="0"/>
                    </a:p>
                  </a:txBody>
                  <a:tcPr/>
                </a:tc>
                <a:tc>
                  <a:txBody>
                    <a:bodyPr/>
                    <a:lstStyle/>
                    <a:p>
                      <a:r>
                        <a:rPr lang="es-ES" dirty="0"/>
                        <a:t>Sí</a:t>
                      </a:r>
                      <a:endParaRPr lang="en-US" dirty="0"/>
                    </a:p>
                  </a:txBody>
                  <a:tcPr/>
                </a:tc>
                <a:tc>
                  <a:txBody>
                    <a:bodyPr/>
                    <a:lstStyle/>
                    <a:p>
                      <a:r>
                        <a:rPr lang="en-US" sz="1800" b="0" i="0" kern="1200" dirty="0" err="1">
                          <a:solidFill>
                            <a:schemeClr val="dk1"/>
                          </a:solidFill>
                          <a:effectLst/>
                          <a:latin typeface="+mn-lt"/>
                          <a:ea typeface="+mn-ea"/>
                          <a:cs typeface="+mn-cs"/>
                        </a:rPr>
                        <a:t>Identificador</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único</a:t>
                      </a:r>
                      <a:r>
                        <a:rPr lang="en-US" sz="1800" b="0" i="0" kern="1200" dirty="0">
                          <a:solidFill>
                            <a:schemeClr val="dk1"/>
                          </a:solidFill>
                          <a:effectLst/>
                          <a:latin typeface="+mn-lt"/>
                          <a:ea typeface="+mn-ea"/>
                          <a:cs typeface="+mn-cs"/>
                        </a:rPr>
                        <a:t> del inquilino al que </a:t>
                      </a:r>
                      <a:r>
                        <a:rPr lang="en-US" sz="1800" b="0" i="0" kern="1200" dirty="0" err="1">
                          <a:solidFill>
                            <a:schemeClr val="dk1"/>
                          </a:solidFill>
                          <a:effectLst/>
                          <a:latin typeface="+mn-lt"/>
                          <a:ea typeface="+mn-ea"/>
                          <a:cs typeface="+mn-cs"/>
                        </a:rPr>
                        <a:t>pertenece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esta</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directiva</a:t>
                      </a: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428747449"/>
                  </a:ext>
                </a:extLst>
              </a:tr>
              <a:tr h="370840">
                <a:tc>
                  <a:txBody>
                    <a:bodyPr/>
                    <a:lstStyle/>
                    <a:p>
                      <a:r>
                        <a:rPr lang="es-ES" dirty="0" err="1"/>
                        <a:t>PolicyId</a:t>
                      </a:r>
                      <a:endParaRPr lang="en-US" dirty="0"/>
                    </a:p>
                  </a:txBody>
                  <a:tcPr/>
                </a:tc>
                <a:tc>
                  <a:txBody>
                    <a:bodyPr/>
                    <a:lstStyle/>
                    <a:p>
                      <a:r>
                        <a:rPr lang="es-ES" dirty="0"/>
                        <a:t>Sí</a:t>
                      </a:r>
                      <a:endParaRPr lang="en-US" dirty="0"/>
                    </a:p>
                  </a:txBody>
                  <a:tcPr/>
                </a:tc>
                <a:tc>
                  <a:txBody>
                    <a:bodyPr/>
                    <a:lstStyle/>
                    <a:p>
                      <a:pPr algn="l" fontAlgn="t"/>
                      <a:r>
                        <a:rPr lang="es-ES" dirty="0">
                          <a:effectLst/>
                        </a:rPr>
                        <a:t>Identificador único de la directiva. Es necesario agregar el prefijo </a:t>
                      </a:r>
                      <a:r>
                        <a:rPr lang="es-ES" i="1" dirty="0">
                          <a:effectLst/>
                        </a:rPr>
                        <a:t>B2C_1A_</a:t>
                      </a:r>
                      <a:r>
                        <a:rPr lang="es-ES" dirty="0">
                          <a:effectLst/>
                        </a:rPr>
                        <a:t> al identificador.</a:t>
                      </a:r>
                    </a:p>
                  </a:txBody>
                  <a:tcPr/>
                </a:tc>
                <a:extLst>
                  <a:ext uri="{0D108BD9-81ED-4DB2-BD59-A6C34878D82A}">
                    <a16:rowId xmlns:a16="http://schemas.microsoft.com/office/drawing/2014/main" val="2691048030"/>
                  </a:ext>
                </a:extLst>
              </a:tr>
              <a:tr h="370840">
                <a:tc>
                  <a:txBody>
                    <a:bodyPr/>
                    <a:lstStyle/>
                    <a:p>
                      <a:r>
                        <a:rPr lang="es-ES" dirty="0" err="1"/>
                        <a:t>PublicPolicyId</a:t>
                      </a:r>
                      <a:endParaRPr lang="en-US" dirty="0"/>
                    </a:p>
                  </a:txBody>
                  <a:tcPr/>
                </a:tc>
                <a:tc>
                  <a:txBody>
                    <a:bodyPr/>
                    <a:lstStyle/>
                    <a:p>
                      <a:r>
                        <a:rPr lang="es-ES" dirty="0"/>
                        <a:t>Sí</a:t>
                      </a:r>
                      <a:endParaRPr lang="en-US" dirty="0"/>
                    </a:p>
                  </a:txBody>
                  <a:tcPr/>
                </a:tc>
                <a:tc>
                  <a:txBody>
                    <a:bodyPr/>
                    <a:lstStyle/>
                    <a:p>
                      <a:pPr algn="l" fontAlgn="t"/>
                      <a:r>
                        <a:rPr lang="es-ES" dirty="0">
                          <a:effectLst/>
                        </a:rPr>
                        <a:t>URI de la directiva, que es una combinación del id. de inquilino y el id. de directiva.</a:t>
                      </a:r>
                    </a:p>
                  </a:txBody>
                  <a:tcPr/>
                </a:tc>
                <a:extLst>
                  <a:ext uri="{0D108BD9-81ED-4DB2-BD59-A6C34878D82A}">
                    <a16:rowId xmlns:a16="http://schemas.microsoft.com/office/drawing/2014/main" val="1478585763"/>
                  </a:ext>
                </a:extLst>
              </a:tr>
              <a:tr h="370840">
                <a:tc>
                  <a:txBody>
                    <a:bodyPr/>
                    <a:lstStyle/>
                    <a:p>
                      <a:r>
                        <a:rPr lang="es-ES" dirty="0" err="1"/>
                        <a:t>DeploymentMode</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Valores posibles: </a:t>
                      </a:r>
                      <a:r>
                        <a:rPr lang="es-ES" dirty="0" err="1"/>
                        <a:t>Production</a:t>
                      </a:r>
                      <a:r>
                        <a:rPr lang="es-ES" sz="1800" b="0" i="0" kern="1200" dirty="0">
                          <a:solidFill>
                            <a:schemeClr val="dk1"/>
                          </a:solidFill>
                          <a:effectLst/>
                          <a:latin typeface="+mn-lt"/>
                          <a:ea typeface="+mn-ea"/>
                          <a:cs typeface="+mn-cs"/>
                        </a:rPr>
                        <a:t> o </a:t>
                      </a:r>
                      <a:r>
                        <a:rPr lang="es-ES" dirty="0" err="1"/>
                        <a:t>Development</a:t>
                      </a:r>
                      <a:r>
                        <a:rPr lang="es-ES" sz="1800" b="0" i="0" kern="1200" dirty="0">
                          <a:solidFill>
                            <a:schemeClr val="dk1"/>
                          </a:solidFill>
                          <a:effectLst/>
                          <a:latin typeface="+mn-lt"/>
                          <a:ea typeface="+mn-ea"/>
                          <a:cs typeface="+mn-cs"/>
                        </a:rPr>
                        <a:t>. </a:t>
                      </a:r>
                      <a:r>
                        <a:rPr lang="es-ES" dirty="0" err="1"/>
                        <a:t>Production</a:t>
                      </a:r>
                      <a:r>
                        <a:rPr lang="es-ES" sz="1800" b="0" i="0" kern="1200" dirty="0">
                          <a:solidFill>
                            <a:schemeClr val="dk1"/>
                          </a:solidFill>
                          <a:effectLst/>
                          <a:latin typeface="+mn-lt"/>
                          <a:ea typeface="+mn-ea"/>
                          <a:cs typeface="+mn-cs"/>
                        </a:rPr>
                        <a:t> es el valor predeterminado. Use esta propiedad para depurar la directiva.</a:t>
                      </a:r>
                      <a:endParaRPr lang="en-US" dirty="0"/>
                    </a:p>
                  </a:txBody>
                  <a:tcPr/>
                </a:tc>
                <a:extLst>
                  <a:ext uri="{0D108BD9-81ED-4DB2-BD59-A6C34878D82A}">
                    <a16:rowId xmlns:a16="http://schemas.microsoft.com/office/drawing/2014/main" val="1063479999"/>
                  </a:ext>
                </a:extLst>
              </a:tr>
              <a:tr h="370840">
                <a:tc>
                  <a:txBody>
                    <a:bodyPr/>
                    <a:lstStyle/>
                    <a:p>
                      <a:r>
                        <a:rPr lang="es-ES" dirty="0" err="1"/>
                        <a:t>UserJourneyRecorderEndpoint</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Punto de conexión que se usa para el registro. El valor debe establecerse en </a:t>
                      </a:r>
                      <a:r>
                        <a:rPr lang="es-ES" dirty="0" err="1"/>
                        <a:t>urn:journeyrecorder:applicationinsights</a:t>
                      </a:r>
                      <a:r>
                        <a:rPr lang="es-ES" sz="1800" b="0" i="0" kern="1200" dirty="0">
                          <a:solidFill>
                            <a:schemeClr val="dk1"/>
                          </a:solidFill>
                          <a:effectLst/>
                          <a:latin typeface="+mn-lt"/>
                          <a:ea typeface="+mn-ea"/>
                          <a:cs typeface="+mn-cs"/>
                        </a:rPr>
                        <a:t> si existe el atributo.</a:t>
                      </a:r>
                      <a:endParaRPr lang="en-US" dirty="0"/>
                    </a:p>
                  </a:txBody>
                  <a:tcPr/>
                </a:tc>
                <a:extLst>
                  <a:ext uri="{0D108BD9-81ED-4DB2-BD59-A6C34878D82A}">
                    <a16:rowId xmlns:a16="http://schemas.microsoft.com/office/drawing/2014/main" val="1211468054"/>
                  </a:ext>
                </a:extLst>
              </a:tr>
            </a:tbl>
          </a:graphicData>
        </a:graphic>
      </p:graphicFrame>
    </p:spTree>
    <p:extLst>
      <p:ext uri="{BB962C8B-B14F-4D97-AF65-F5344CB8AC3E}">
        <p14:creationId xmlns:p14="http://schemas.microsoft.com/office/powerpoint/2010/main" val="3222197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472189847"/>
              </p:ext>
            </p:extLst>
          </p:nvPr>
        </p:nvGraphicFramePr>
        <p:xfrm>
          <a:off x="901700" y="1380066"/>
          <a:ext cx="10617200" cy="25958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err="1"/>
                        <a:t>BasePolicy</a:t>
                      </a:r>
                      <a:endParaRPr lang="en-US" dirty="0"/>
                    </a:p>
                  </a:txBody>
                  <a:tcPr/>
                </a:tc>
                <a:tc>
                  <a:txBody>
                    <a:bodyPr/>
                    <a:lstStyle/>
                    <a:p>
                      <a:r>
                        <a:rPr lang="es-ES" dirty="0"/>
                        <a:t>0:1</a:t>
                      </a:r>
                      <a:endParaRPr lang="en-US" dirty="0"/>
                    </a:p>
                  </a:txBody>
                  <a:tcPr/>
                </a:tc>
                <a:tc>
                  <a:txBody>
                    <a:bodyPr/>
                    <a:lstStyle/>
                    <a:p>
                      <a:pPr algn="l" fontAlgn="t"/>
                      <a:r>
                        <a:rPr lang="en-US" dirty="0" err="1">
                          <a:effectLst/>
                        </a:rPr>
                        <a:t>Identificador</a:t>
                      </a:r>
                      <a:r>
                        <a:rPr lang="en-US" dirty="0">
                          <a:effectLst/>
                        </a:rPr>
                        <a:t> de </a:t>
                      </a:r>
                      <a:r>
                        <a:rPr lang="en-US" dirty="0" err="1">
                          <a:effectLst/>
                        </a:rPr>
                        <a:t>una</a:t>
                      </a:r>
                      <a:r>
                        <a:rPr lang="en-US" dirty="0">
                          <a:effectLst/>
                        </a:rPr>
                        <a:t> </a:t>
                      </a:r>
                      <a:r>
                        <a:rPr lang="en-US" dirty="0" err="1">
                          <a:effectLst/>
                        </a:rPr>
                        <a:t>directiva</a:t>
                      </a:r>
                      <a:r>
                        <a:rPr lang="en-US" dirty="0">
                          <a:effectLst/>
                        </a:rPr>
                        <a:t> base.</a:t>
                      </a:r>
                    </a:p>
                  </a:txBody>
                  <a:tcPr/>
                </a:tc>
                <a:extLst>
                  <a:ext uri="{0D108BD9-81ED-4DB2-BD59-A6C34878D82A}">
                    <a16:rowId xmlns:a16="http://schemas.microsoft.com/office/drawing/2014/main" val="1448548702"/>
                  </a:ext>
                </a:extLst>
              </a:tr>
              <a:tr h="370840">
                <a:tc>
                  <a:txBody>
                    <a:bodyPr/>
                    <a:lstStyle/>
                    <a:p>
                      <a:r>
                        <a:rPr lang="es-ES" dirty="0" err="1"/>
                        <a:t>BuildingBlocks</a:t>
                      </a:r>
                      <a:endParaRPr lang="en-US" dirty="0"/>
                    </a:p>
                  </a:txBody>
                  <a:tcPr/>
                </a:tc>
                <a:tc>
                  <a:txBody>
                    <a:bodyPr/>
                    <a:lstStyle/>
                    <a:p>
                      <a:r>
                        <a:rPr lang="es-ES" dirty="0"/>
                        <a:t>0:1</a:t>
                      </a:r>
                      <a:endParaRPr lang="en-US" dirty="0"/>
                    </a:p>
                  </a:txBody>
                  <a:tcPr/>
                </a:tc>
                <a:tc>
                  <a:txBody>
                    <a:bodyPr/>
                    <a:lstStyle/>
                    <a:p>
                      <a:pPr algn="l" fontAlgn="t"/>
                      <a:r>
                        <a:rPr lang="es-ES" dirty="0">
                          <a:effectLst/>
                        </a:rPr>
                        <a:t>Bloques de creación de la directiva.</a:t>
                      </a:r>
                    </a:p>
                  </a:txBody>
                  <a:tcPr/>
                </a:tc>
                <a:extLst>
                  <a:ext uri="{0D108BD9-81ED-4DB2-BD59-A6C34878D82A}">
                    <a16:rowId xmlns:a16="http://schemas.microsoft.com/office/drawing/2014/main" val="4080196417"/>
                  </a:ext>
                </a:extLst>
              </a:tr>
              <a:tr h="370840">
                <a:tc>
                  <a:txBody>
                    <a:bodyPr/>
                    <a:lstStyle/>
                    <a:p>
                      <a:r>
                        <a:rPr lang="es-ES" dirty="0" err="1"/>
                        <a:t>ClaimsProvider</a:t>
                      </a:r>
                      <a:endParaRPr lang="en-US" dirty="0"/>
                    </a:p>
                  </a:txBody>
                  <a:tcPr/>
                </a:tc>
                <a:tc>
                  <a:txBody>
                    <a:bodyPr/>
                    <a:lstStyle/>
                    <a:p>
                      <a:r>
                        <a:rPr lang="es-ES" dirty="0"/>
                        <a:t>0:1</a:t>
                      </a:r>
                      <a:endParaRPr lang="en-US" dirty="0"/>
                    </a:p>
                  </a:txBody>
                  <a:tcPr/>
                </a:tc>
                <a:tc>
                  <a:txBody>
                    <a:bodyPr/>
                    <a:lstStyle/>
                    <a:p>
                      <a:pPr algn="l" fontAlgn="t"/>
                      <a:r>
                        <a:rPr lang="es-ES" dirty="0">
                          <a:effectLst/>
                        </a:rPr>
                        <a:t>Colección de proveedores de notificaciones.</a:t>
                      </a:r>
                    </a:p>
                  </a:txBody>
                  <a:tcPr/>
                </a:tc>
                <a:extLst>
                  <a:ext uri="{0D108BD9-81ED-4DB2-BD59-A6C34878D82A}">
                    <a16:rowId xmlns:a16="http://schemas.microsoft.com/office/drawing/2014/main" val="428747449"/>
                  </a:ext>
                </a:extLst>
              </a:tr>
              <a:tr h="370840">
                <a:tc>
                  <a:txBody>
                    <a:bodyPr/>
                    <a:lstStyle/>
                    <a:p>
                      <a:r>
                        <a:rPr lang="es-ES" dirty="0" err="1"/>
                        <a:t>UserJourneys</a:t>
                      </a:r>
                      <a:endParaRPr lang="en-US" dirty="0"/>
                    </a:p>
                  </a:txBody>
                  <a:tcPr/>
                </a:tc>
                <a:tc>
                  <a:txBody>
                    <a:bodyPr/>
                    <a:lstStyle/>
                    <a:p>
                      <a:r>
                        <a:rPr lang="es-ES" dirty="0"/>
                        <a:t>0:1</a:t>
                      </a:r>
                      <a:endParaRPr lang="en-US" dirty="0"/>
                    </a:p>
                  </a:txBody>
                  <a:tcPr/>
                </a:tc>
                <a:tc>
                  <a:txBody>
                    <a:bodyPr/>
                    <a:lstStyle/>
                    <a:p>
                      <a:pPr algn="l" fontAlgn="t"/>
                      <a:r>
                        <a:rPr lang="es-ES" dirty="0">
                          <a:effectLst/>
                        </a:rPr>
                        <a:t>Colección de recorridos del usuario.</a:t>
                      </a:r>
                    </a:p>
                  </a:txBody>
                  <a:tcPr/>
                </a:tc>
                <a:extLst>
                  <a:ext uri="{0D108BD9-81ED-4DB2-BD59-A6C34878D82A}">
                    <a16:rowId xmlns:a16="http://schemas.microsoft.com/office/drawing/2014/main" val="2691048030"/>
                  </a:ext>
                </a:extLst>
              </a:tr>
              <a:tr h="370840">
                <a:tc>
                  <a:txBody>
                    <a:bodyPr/>
                    <a:lstStyle/>
                    <a:p>
                      <a:r>
                        <a:rPr lang="es-ES" dirty="0" err="1"/>
                        <a:t>SubJourneys</a:t>
                      </a:r>
                      <a:endParaRPr lang="en-US" dirty="0"/>
                    </a:p>
                  </a:txBody>
                  <a:tcPr/>
                </a:tc>
                <a:tc>
                  <a:txBody>
                    <a:bodyPr/>
                    <a:lstStyle/>
                    <a:p>
                      <a:r>
                        <a:rPr lang="es-ES" dirty="0"/>
                        <a:t>0:1</a:t>
                      </a:r>
                      <a:endParaRPr lang="en-US" dirty="0"/>
                    </a:p>
                  </a:txBody>
                  <a:tcPr/>
                </a:tc>
                <a:tc>
                  <a:txBody>
                    <a:bodyPr/>
                    <a:lstStyle/>
                    <a:p>
                      <a:pPr algn="l" fontAlgn="t"/>
                      <a:r>
                        <a:rPr lang="en-US" sz="1800" b="0" i="0" kern="1200" dirty="0" err="1">
                          <a:solidFill>
                            <a:schemeClr val="dk1"/>
                          </a:solidFill>
                          <a:effectLst/>
                          <a:latin typeface="+mn-lt"/>
                          <a:ea typeface="+mn-ea"/>
                          <a:cs typeface="+mn-cs"/>
                        </a:rPr>
                        <a:t>Colección</a:t>
                      </a:r>
                      <a:r>
                        <a:rPr lang="en-US" sz="1800" b="0" i="0" kern="1200" dirty="0">
                          <a:solidFill>
                            <a:schemeClr val="dk1"/>
                          </a:solidFill>
                          <a:effectLst/>
                          <a:latin typeface="+mn-lt"/>
                          <a:ea typeface="+mn-ea"/>
                          <a:cs typeface="+mn-cs"/>
                        </a:rPr>
                        <a:t> de </a:t>
                      </a:r>
                      <a:r>
                        <a:rPr lang="en-US" sz="1800" b="0" i="0" kern="1200" dirty="0" err="1">
                          <a:solidFill>
                            <a:schemeClr val="dk1"/>
                          </a:solidFill>
                          <a:effectLst/>
                          <a:latin typeface="+mn-lt"/>
                          <a:ea typeface="+mn-ea"/>
                          <a:cs typeface="+mn-cs"/>
                        </a:rPr>
                        <a:t>recorridos</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secundarios</a:t>
                      </a:r>
                      <a:r>
                        <a:rPr lang="en-U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1478585763"/>
                  </a:ext>
                </a:extLst>
              </a:tr>
              <a:tr h="370840">
                <a:tc>
                  <a:txBody>
                    <a:bodyPr/>
                    <a:lstStyle/>
                    <a:p>
                      <a:r>
                        <a:rPr lang="es-ES" dirty="0" err="1"/>
                        <a:t>RelyingParty</a:t>
                      </a:r>
                      <a:endParaRPr lang="en-US" dirty="0"/>
                    </a:p>
                  </a:txBody>
                  <a:tcPr/>
                </a:tc>
                <a:tc>
                  <a:txBody>
                    <a:bodyPr/>
                    <a:lstStyle/>
                    <a:p>
                      <a:r>
                        <a:rPr lang="es-ES" dirty="0"/>
                        <a:t>0:1</a:t>
                      </a:r>
                      <a:endParaRPr lang="en-US" dirty="0"/>
                    </a:p>
                  </a:txBody>
                  <a:tcPr/>
                </a:tc>
                <a:tc>
                  <a:txBody>
                    <a:bodyPr/>
                    <a:lstStyle/>
                    <a:p>
                      <a:r>
                        <a:rPr lang="es-ES" sz="1800" b="0" i="0" kern="1200" dirty="0">
                          <a:solidFill>
                            <a:schemeClr val="dk1"/>
                          </a:solidFill>
                          <a:effectLst/>
                          <a:latin typeface="+mn-lt"/>
                          <a:ea typeface="+mn-ea"/>
                          <a:cs typeface="+mn-cs"/>
                        </a:rPr>
                        <a:t>Definición de una directiva del usuario de confianza.</a:t>
                      </a:r>
                      <a:endParaRPr lang="en-US" dirty="0"/>
                    </a:p>
                  </a:txBody>
                  <a:tcPr/>
                </a:tc>
                <a:extLst>
                  <a:ext uri="{0D108BD9-81ED-4DB2-BD59-A6C34878D82A}">
                    <a16:rowId xmlns:a16="http://schemas.microsoft.com/office/drawing/2014/main" val="1063479999"/>
                  </a:ext>
                </a:extLst>
              </a:tr>
            </a:tbl>
          </a:graphicData>
        </a:graphic>
      </p:graphicFrame>
    </p:spTree>
    <p:extLst>
      <p:ext uri="{BB962C8B-B14F-4D97-AF65-F5344CB8AC3E}">
        <p14:creationId xmlns:p14="http://schemas.microsoft.com/office/powerpoint/2010/main" val="21418071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Base </a:t>
            </a:r>
            <a:r>
              <a:rPr lang="es-ES" dirty="0" err="1"/>
              <a:t>Policy</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t>  </a:t>
            </a:r>
            <a:r>
              <a:rPr lang="en-US" dirty="0" err="1">
                <a:solidFill>
                  <a:schemeClr val="accent6">
                    <a:lumMod val="60000"/>
                    <a:lumOff val="40000"/>
                  </a:schemeClr>
                </a:solidFill>
              </a:rPr>
              <a:t>xmlns:xsi</a:t>
            </a:r>
            <a:r>
              <a:rPr lang="en-US" dirty="0">
                <a:solidFill>
                  <a:schemeClr val="accent6">
                    <a:lumMod val="60000"/>
                    <a:lumOff val="40000"/>
                  </a:schemeClr>
                </a:solidFill>
              </a:rPr>
              <a:t>=</a:t>
            </a:r>
            <a:r>
              <a:rPr lang="en-US" dirty="0">
                <a:solidFill>
                  <a:schemeClr val="accent5">
                    <a:lumMod val="60000"/>
                    <a:lumOff val="40000"/>
                  </a:schemeClr>
                </a:solidFill>
              </a:rPr>
              <a:t>"https://www.w3.org/2001/XMLSchema-instance"</a:t>
            </a:r>
          </a:p>
          <a:p>
            <a:r>
              <a:rPr lang="en-US" dirty="0"/>
              <a:t>  </a:t>
            </a:r>
            <a:r>
              <a:rPr lang="en-US" dirty="0" err="1">
                <a:solidFill>
                  <a:schemeClr val="accent6">
                    <a:lumMod val="60000"/>
                    <a:lumOff val="40000"/>
                  </a:schemeClr>
                </a:solidFill>
              </a:rPr>
              <a:t>xmlns:xsd</a:t>
            </a:r>
            <a:r>
              <a:rPr lang="en-US" dirty="0">
                <a:solidFill>
                  <a:schemeClr val="accent6">
                    <a:lumMod val="60000"/>
                    <a:lumOff val="40000"/>
                  </a:schemeClr>
                </a:solidFill>
              </a:rPr>
              <a:t>=</a:t>
            </a:r>
            <a:r>
              <a:rPr lang="en-US" dirty="0">
                <a:solidFill>
                  <a:schemeClr val="accent5">
                    <a:lumMod val="60000"/>
                    <a:lumOff val="40000"/>
                  </a:schemeClr>
                </a:solidFill>
              </a:rPr>
              <a:t>"https://www.w3.org/2001/XMLSchema"</a:t>
            </a:r>
          </a:p>
          <a:p>
            <a:r>
              <a:rPr lang="en-US" dirty="0"/>
              <a:t>  </a:t>
            </a:r>
            <a:r>
              <a:rPr lang="en-US" dirty="0" err="1">
                <a:solidFill>
                  <a:schemeClr val="accent6">
                    <a:lumMod val="60000"/>
                    <a:lumOff val="40000"/>
                  </a:schemeClr>
                </a:solidFill>
              </a:rPr>
              <a:t>xmlns</a:t>
            </a:r>
            <a:r>
              <a:rPr lang="en-US" dirty="0">
                <a:solidFill>
                  <a:schemeClr val="accent6">
                    <a:lumMod val="60000"/>
                    <a:lumOff val="40000"/>
                  </a:schemeClr>
                </a:solidFill>
              </a:rPr>
              <a:t>=</a:t>
            </a:r>
            <a:r>
              <a:rPr lang="en-US" dirty="0">
                <a:solidFill>
                  <a:schemeClr val="accent5">
                    <a:lumMod val="60000"/>
                    <a:lumOff val="40000"/>
                  </a:schemeClr>
                </a:solidFill>
              </a:rPr>
              <a:t>"http://schemas.microsoft.com/online/</a:t>
            </a:r>
            <a:r>
              <a:rPr lang="en-US" dirty="0" err="1">
                <a:solidFill>
                  <a:schemeClr val="accent5">
                    <a:lumMod val="60000"/>
                    <a:lumOff val="40000"/>
                  </a:schemeClr>
                </a:solidFill>
              </a:rPr>
              <a:t>cpim</a:t>
            </a:r>
            <a:r>
              <a:rPr lang="en-US" dirty="0">
                <a:solidFill>
                  <a:schemeClr val="accent5">
                    <a:lumMod val="60000"/>
                    <a:lumOff val="40000"/>
                  </a:schemeClr>
                </a:solidFill>
              </a:rPr>
              <a:t>/schemas/2013/06"</a:t>
            </a:r>
          </a:p>
          <a:p>
            <a:r>
              <a:rPr lang="en-US" dirty="0"/>
              <a:t>  </a:t>
            </a:r>
            <a:r>
              <a:rPr lang="en-US" dirty="0" err="1">
                <a:solidFill>
                  <a:schemeClr val="accent6">
                    <a:lumMod val="60000"/>
                    <a:lumOff val="40000"/>
                  </a:schemeClr>
                </a:solidFill>
              </a:rPr>
              <a:t>PolicySchemaVersion</a:t>
            </a:r>
            <a:r>
              <a:rPr lang="en-US" dirty="0">
                <a:solidFill>
                  <a:schemeClr val="accent6">
                    <a:lumMod val="60000"/>
                    <a:lumOff val="40000"/>
                  </a:schemeClr>
                </a:solidFill>
              </a:rPr>
              <a:t>=</a:t>
            </a:r>
            <a:r>
              <a:rPr lang="en-US" dirty="0">
                <a:solidFill>
                  <a:schemeClr val="accent5">
                    <a:lumMod val="60000"/>
                    <a:lumOff val="40000"/>
                  </a:schemeClr>
                </a:solidFill>
              </a:rPr>
              <a:t>"0.3.0.0"</a:t>
            </a:r>
          </a:p>
          <a:p>
            <a:r>
              <a:rPr lang="en-US" dirty="0"/>
              <a:t>  </a:t>
            </a:r>
            <a:r>
              <a:rPr lang="en-US" dirty="0" err="1">
                <a:solidFill>
                  <a:schemeClr val="accent6">
                    <a:lumMod val="60000"/>
                    <a:lumOff val="40000"/>
                  </a:schemeClr>
                </a:solidFill>
              </a:rPr>
              <a:t>TenantId</a:t>
            </a:r>
            <a:r>
              <a:rPr lang="en-US" dirty="0">
                <a:solidFill>
                  <a:schemeClr val="accent6">
                    <a:lumMod val="60000"/>
                    <a:lumOff val="40000"/>
                  </a:schemeClr>
                </a:solidFill>
              </a:rPr>
              <a:t>=</a:t>
            </a:r>
            <a:r>
              <a:rPr lang="en-US" dirty="0">
                <a:solidFill>
                  <a:schemeClr val="accent5">
                    <a:lumMod val="60000"/>
                    <a:lumOff val="40000"/>
                  </a:schemeClr>
                </a:solidFill>
              </a:rPr>
              <a:t>"yourtenant.onmicrosoft.com"</a:t>
            </a:r>
          </a:p>
          <a:p>
            <a:r>
              <a:rPr lang="en-US" dirty="0"/>
              <a:t>  </a:t>
            </a:r>
            <a:r>
              <a:rPr lang="en-US" dirty="0" err="1">
                <a:solidFill>
                  <a:schemeClr val="accent6">
                    <a:lumMod val="60000"/>
                    <a:lumOff val="40000"/>
                  </a:schemeClr>
                </a:solidFill>
              </a:rPr>
              <a:t>PolicyId</a:t>
            </a:r>
            <a:r>
              <a:rPr lang="en-US" dirty="0">
                <a:solidFill>
                  <a:schemeClr val="accent6">
                    <a:lumMod val="60000"/>
                    <a:lumOff val="40000"/>
                  </a:schemeClr>
                </a:solidFill>
              </a:rPr>
              <a:t>=</a:t>
            </a:r>
            <a:r>
              <a:rPr lang="en-US" dirty="0">
                <a:solidFill>
                  <a:schemeClr val="accent5">
                    <a:lumMod val="60000"/>
                    <a:lumOff val="40000"/>
                  </a:schemeClr>
                </a:solidFill>
              </a:rPr>
              <a:t>"B2C_1A_TrustFrameworkBase"</a:t>
            </a:r>
          </a:p>
          <a:p>
            <a:r>
              <a:rPr lang="en-US" dirty="0"/>
              <a:t>  </a:t>
            </a:r>
            <a:r>
              <a:rPr lang="en-US" dirty="0" err="1">
                <a:solidFill>
                  <a:schemeClr val="accent6">
                    <a:lumMod val="60000"/>
                    <a:lumOff val="40000"/>
                  </a:schemeClr>
                </a:solidFill>
              </a:rPr>
              <a:t>PublicPolicyUri</a:t>
            </a:r>
            <a:r>
              <a:rPr lang="en-US" dirty="0">
                <a:solidFill>
                  <a:schemeClr val="accent6">
                    <a:lumMod val="60000"/>
                    <a:lumOff val="40000"/>
                  </a:schemeClr>
                </a:solidFill>
              </a:rPr>
              <a:t>=</a:t>
            </a:r>
            <a:r>
              <a:rPr lang="en-US" dirty="0">
                <a:solidFill>
                  <a:schemeClr val="accent5">
                    <a:lumMod val="60000"/>
                    <a:lumOff val="40000"/>
                  </a:schemeClr>
                </a:solidFill>
              </a:rPr>
              <a:t>"http://yourtenant.onmicrosoft.com/B2C_1A_TrustFrameworkBase"</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  &lt;</a:t>
            </a:r>
            <a:r>
              <a:rPr lang="en-US" dirty="0" err="1">
                <a:solidFill>
                  <a:schemeClr val="accent6">
                    <a:lumMod val="60000"/>
                    <a:lumOff val="40000"/>
                  </a:schemeClr>
                </a:solidFill>
              </a:rPr>
              <a:t>BasePolicy</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TenantId</a:t>
            </a:r>
            <a:r>
              <a:rPr lang="en-US" dirty="0">
                <a:solidFill>
                  <a:schemeClr val="accent6">
                    <a:lumMod val="60000"/>
                    <a:lumOff val="40000"/>
                  </a:schemeClr>
                </a:solidFill>
              </a:rPr>
              <a:t>&gt;</a:t>
            </a:r>
            <a:r>
              <a:rPr lang="en-US" dirty="0"/>
              <a:t>yourtenant.onmicrosoft.com</a:t>
            </a:r>
            <a:r>
              <a:rPr lang="en-US" dirty="0">
                <a:solidFill>
                  <a:schemeClr val="accent6">
                    <a:lumMod val="60000"/>
                    <a:lumOff val="40000"/>
                  </a:schemeClr>
                </a:solidFill>
              </a:rPr>
              <a:t>&lt;/</a:t>
            </a:r>
            <a:r>
              <a:rPr lang="en-US" dirty="0" err="1">
                <a:solidFill>
                  <a:schemeClr val="accent6">
                    <a:lumMod val="60000"/>
                    <a:lumOff val="40000"/>
                  </a:schemeClr>
                </a:solidFill>
              </a:rPr>
              <a:t>TenantId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PolicyId</a:t>
            </a:r>
            <a:r>
              <a:rPr lang="en-US" dirty="0">
                <a:solidFill>
                  <a:schemeClr val="accent6">
                    <a:lumMod val="60000"/>
                    <a:lumOff val="40000"/>
                  </a:schemeClr>
                </a:solidFill>
              </a:rPr>
              <a:t>&gt;</a:t>
            </a:r>
            <a:r>
              <a:rPr lang="en-US" dirty="0"/>
              <a:t>B2C_1A_TrustFrameworkBase</a:t>
            </a:r>
            <a:r>
              <a:rPr lang="en-US" dirty="0">
                <a:solidFill>
                  <a:schemeClr val="accent6">
                    <a:lumMod val="60000"/>
                    <a:lumOff val="40000"/>
                  </a:schemeClr>
                </a:solidFill>
              </a:rPr>
              <a:t>&lt;/</a:t>
            </a:r>
            <a:r>
              <a:rPr lang="en-US" dirty="0" err="1">
                <a:solidFill>
                  <a:schemeClr val="accent6">
                    <a:lumMod val="60000"/>
                    <a:lumOff val="40000"/>
                  </a:schemeClr>
                </a:solidFill>
              </a:rPr>
              <a:t>PolicyId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BasePolicy</a:t>
            </a:r>
            <a:r>
              <a:rPr lang="en-US" dirty="0">
                <a:solidFill>
                  <a:schemeClr val="accent6">
                    <a:lumMod val="60000"/>
                    <a:lumOff val="40000"/>
                  </a:schemeClr>
                </a:solidFill>
              </a:rPr>
              <a:t>&gt;</a:t>
            </a:r>
          </a:p>
          <a:p>
            <a:r>
              <a:rPr lang="en-US" dirty="0"/>
              <a:t>  ...</a:t>
            </a:r>
          </a:p>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r>
              <a:rPr lang="en-US" dirty="0">
                <a:solidFill>
                  <a:schemeClr val="accent6">
                    <a:lumMod val="60000"/>
                    <a:lumOff val="40000"/>
                  </a:schemeClr>
                </a:solidFill>
              </a:rPr>
              <a:t>&gt;</a:t>
            </a:r>
          </a:p>
          <a:p>
            <a:r>
              <a:rPr lang="en-US" dirty="0"/>
              <a:t> </a:t>
            </a:r>
            <a:endParaRPr lang="en-ES" dirty="0"/>
          </a:p>
          <a:p>
            <a:endParaRPr lang="en-ES" dirty="0"/>
          </a:p>
        </p:txBody>
      </p:sp>
    </p:spTree>
    <p:extLst>
      <p:ext uri="{BB962C8B-B14F-4D97-AF65-F5344CB8AC3E}">
        <p14:creationId xmlns:p14="http://schemas.microsoft.com/office/powerpoint/2010/main" val="4265419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520899014"/>
              </p:ext>
            </p:extLst>
          </p:nvPr>
        </p:nvGraphicFramePr>
        <p:xfrm>
          <a:off x="901700" y="1380066"/>
          <a:ext cx="10617200" cy="11125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err="1"/>
                        <a:t>TenantId</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El identificador del inquilino de Azure AD B2C.</a:t>
                      </a:r>
                      <a:endParaRPr lang="en-US" dirty="0">
                        <a:effectLst/>
                      </a:endParaRPr>
                    </a:p>
                  </a:txBody>
                  <a:tcPr/>
                </a:tc>
                <a:extLst>
                  <a:ext uri="{0D108BD9-81ED-4DB2-BD59-A6C34878D82A}">
                    <a16:rowId xmlns:a16="http://schemas.microsoft.com/office/drawing/2014/main" val="1448548702"/>
                  </a:ext>
                </a:extLst>
              </a:tr>
              <a:tr h="370840">
                <a:tc>
                  <a:txBody>
                    <a:bodyPr/>
                    <a:lstStyle/>
                    <a:p>
                      <a:r>
                        <a:rPr lang="es-ES" dirty="0" err="1"/>
                        <a:t>PolicyId</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El identificador de la directiva principal.</a:t>
                      </a:r>
                      <a:endParaRPr lang="es-ES" dirty="0">
                        <a:effectLst/>
                      </a:endParaRPr>
                    </a:p>
                  </a:txBody>
                  <a:tcPr/>
                </a:tc>
                <a:extLst>
                  <a:ext uri="{0D108BD9-81ED-4DB2-BD59-A6C34878D82A}">
                    <a16:rowId xmlns:a16="http://schemas.microsoft.com/office/drawing/2014/main" val="4080196417"/>
                  </a:ext>
                </a:extLst>
              </a:tr>
            </a:tbl>
          </a:graphicData>
        </a:graphic>
      </p:graphicFrame>
    </p:spTree>
    <p:extLst>
      <p:ext uri="{BB962C8B-B14F-4D97-AF65-F5344CB8AC3E}">
        <p14:creationId xmlns:p14="http://schemas.microsoft.com/office/powerpoint/2010/main" val="3535093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ector recto de flecha 12">
            <a:extLst>
              <a:ext uri="{FF2B5EF4-FFF2-40B4-BE49-F238E27FC236}">
                <a16:creationId xmlns:a16="http://schemas.microsoft.com/office/drawing/2014/main" id="{0803FE7E-08AC-BAFF-1D93-7A71F87A485F}"/>
              </a:ext>
            </a:extLst>
          </p:cNvPr>
          <p:cNvCxnSpPr>
            <a:cxnSpLocks/>
          </p:cNvCxnSpPr>
          <p:nvPr/>
        </p:nvCxnSpPr>
        <p:spPr>
          <a:xfrm>
            <a:off x="5931739" y="1812424"/>
            <a:ext cx="0" cy="406400"/>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22" name="Rectángulo: esquinas redondeadas 21">
            <a:extLst>
              <a:ext uri="{FF2B5EF4-FFF2-40B4-BE49-F238E27FC236}">
                <a16:creationId xmlns:a16="http://schemas.microsoft.com/office/drawing/2014/main" id="{F702C36D-C967-04E6-3251-E6865D99AF1F}"/>
              </a:ext>
            </a:extLst>
          </p:cNvPr>
          <p:cNvSpPr/>
          <p:nvPr/>
        </p:nvSpPr>
        <p:spPr>
          <a:xfrm>
            <a:off x="3746500" y="810648"/>
            <a:ext cx="4457700"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24" name="Rectángulo: esquinas redondeadas 23">
            <a:extLst>
              <a:ext uri="{FF2B5EF4-FFF2-40B4-BE49-F238E27FC236}">
                <a16:creationId xmlns:a16="http://schemas.microsoft.com/office/drawing/2014/main" id="{805F18FF-2B62-21A1-0130-E69554606385}"/>
              </a:ext>
            </a:extLst>
          </p:cNvPr>
          <p:cNvSpPr/>
          <p:nvPr/>
        </p:nvSpPr>
        <p:spPr>
          <a:xfrm>
            <a:off x="3746500" y="810648"/>
            <a:ext cx="4457700"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B2C_1A_TrustFramework</a:t>
            </a:r>
            <a:r>
              <a:rPr lang="es-ES" b="1" dirty="0">
                <a:solidFill>
                  <a:schemeClr val="tx1"/>
                </a:solidFill>
                <a:latin typeface="Montserrat" pitchFamily="2" charset="77"/>
              </a:rPr>
              <a:t>Base</a:t>
            </a:r>
            <a:endParaRPr lang="en-US" b="1" dirty="0">
              <a:solidFill>
                <a:schemeClr val="tx1"/>
              </a:solidFill>
              <a:latin typeface="Montserrat" pitchFamily="2" charset="77"/>
            </a:endParaRPr>
          </a:p>
        </p:txBody>
      </p:sp>
      <p:sp>
        <p:nvSpPr>
          <p:cNvPr id="25" name="Rectángulo: esquinas redondeadas 24">
            <a:extLst>
              <a:ext uri="{FF2B5EF4-FFF2-40B4-BE49-F238E27FC236}">
                <a16:creationId xmlns:a16="http://schemas.microsoft.com/office/drawing/2014/main" id="{97B125EB-A7BD-1F60-F967-3ABC9B0890B1}"/>
              </a:ext>
            </a:extLst>
          </p:cNvPr>
          <p:cNvSpPr/>
          <p:nvPr/>
        </p:nvSpPr>
        <p:spPr>
          <a:xfrm>
            <a:off x="3746500" y="2218824"/>
            <a:ext cx="4457700"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26" name="Rectángulo: esquinas redondeadas 25">
            <a:extLst>
              <a:ext uri="{FF2B5EF4-FFF2-40B4-BE49-F238E27FC236}">
                <a16:creationId xmlns:a16="http://schemas.microsoft.com/office/drawing/2014/main" id="{11C282C6-1C23-241D-36CA-617F402984C8}"/>
              </a:ext>
            </a:extLst>
          </p:cNvPr>
          <p:cNvSpPr/>
          <p:nvPr/>
        </p:nvSpPr>
        <p:spPr>
          <a:xfrm>
            <a:off x="3746500" y="2218824"/>
            <a:ext cx="4457700"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B2C_1A_TrustFramework</a:t>
            </a:r>
            <a:r>
              <a:rPr lang="es-ES" b="1" dirty="0">
                <a:solidFill>
                  <a:schemeClr val="tx1"/>
                </a:solidFill>
                <a:latin typeface="Montserrat" pitchFamily="2" charset="77"/>
              </a:rPr>
              <a:t>Extensions</a:t>
            </a:r>
            <a:endParaRPr lang="en-US" b="1" dirty="0">
              <a:solidFill>
                <a:schemeClr val="tx1"/>
              </a:solidFill>
              <a:latin typeface="Montserrat" pitchFamily="2" charset="77"/>
            </a:endParaRPr>
          </a:p>
        </p:txBody>
      </p:sp>
      <p:sp>
        <p:nvSpPr>
          <p:cNvPr id="34" name="Rectángulo: esquinas redondeadas 33">
            <a:extLst>
              <a:ext uri="{FF2B5EF4-FFF2-40B4-BE49-F238E27FC236}">
                <a16:creationId xmlns:a16="http://schemas.microsoft.com/office/drawing/2014/main" id="{8B6BD5A9-19C4-6FAB-7665-11FB3C4CAEC3}"/>
              </a:ext>
            </a:extLst>
          </p:cNvPr>
          <p:cNvSpPr/>
          <p:nvPr/>
        </p:nvSpPr>
        <p:spPr>
          <a:xfrm>
            <a:off x="8204200"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35" name="Rectángulo: esquinas redondeadas 34">
            <a:extLst>
              <a:ext uri="{FF2B5EF4-FFF2-40B4-BE49-F238E27FC236}">
                <a16:creationId xmlns:a16="http://schemas.microsoft.com/office/drawing/2014/main" id="{FE66FDBE-FB53-051E-B88E-155F002B3104}"/>
              </a:ext>
            </a:extLst>
          </p:cNvPr>
          <p:cNvSpPr/>
          <p:nvPr/>
        </p:nvSpPr>
        <p:spPr>
          <a:xfrm>
            <a:off x="8204200"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PaswordReset</a:t>
            </a:r>
            <a:endParaRPr lang="en-US" b="1" dirty="0">
              <a:solidFill>
                <a:schemeClr val="tx1"/>
              </a:solidFill>
              <a:latin typeface="Montserrat" pitchFamily="2" charset="77"/>
            </a:endParaRPr>
          </a:p>
        </p:txBody>
      </p:sp>
      <p:sp>
        <p:nvSpPr>
          <p:cNvPr id="36" name="Rectángulo: esquinas redondeadas 35">
            <a:extLst>
              <a:ext uri="{FF2B5EF4-FFF2-40B4-BE49-F238E27FC236}">
                <a16:creationId xmlns:a16="http://schemas.microsoft.com/office/drawing/2014/main" id="{F80281BB-2F86-FF80-7B11-81C31E8FA132}"/>
              </a:ext>
            </a:extLst>
          </p:cNvPr>
          <p:cNvSpPr/>
          <p:nvPr/>
        </p:nvSpPr>
        <p:spPr>
          <a:xfrm>
            <a:off x="4489868"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37" name="Rectángulo: esquinas redondeadas 36">
            <a:extLst>
              <a:ext uri="{FF2B5EF4-FFF2-40B4-BE49-F238E27FC236}">
                <a16:creationId xmlns:a16="http://schemas.microsoft.com/office/drawing/2014/main" id="{76E3988E-A897-4D24-D8D2-288AA6FDE839}"/>
              </a:ext>
            </a:extLst>
          </p:cNvPr>
          <p:cNvSpPr/>
          <p:nvPr/>
        </p:nvSpPr>
        <p:spPr>
          <a:xfrm>
            <a:off x="4489868"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signup_signin</a:t>
            </a:r>
            <a:endParaRPr lang="en-US" b="1" dirty="0">
              <a:solidFill>
                <a:schemeClr val="tx1"/>
              </a:solidFill>
              <a:latin typeface="Montserrat" pitchFamily="2" charset="77"/>
            </a:endParaRPr>
          </a:p>
        </p:txBody>
      </p:sp>
      <p:sp>
        <p:nvSpPr>
          <p:cNvPr id="39" name="Rectángulo: esquinas redondeadas 38">
            <a:extLst>
              <a:ext uri="{FF2B5EF4-FFF2-40B4-BE49-F238E27FC236}">
                <a16:creationId xmlns:a16="http://schemas.microsoft.com/office/drawing/2014/main" id="{E663631C-0AF2-A77D-75A4-1A8488BFC491}"/>
              </a:ext>
            </a:extLst>
          </p:cNvPr>
          <p:cNvSpPr/>
          <p:nvPr/>
        </p:nvSpPr>
        <p:spPr>
          <a:xfrm>
            <a:off x="775539"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40" name="Rectángulo: esquinas redondeadas 39">
            <a:extLst>
              <a:ext uri="{FF2B5EF4-FFF2-40B4-BE49-F238E27FC236}">
                <a16:creationId xmlns:a16="http://schemas.microsoft.com/office/drawing/2014/main" id="{9648039B-3B68-BD4B-DD7E-662CF236518E}"/>
              </a:ext>
            </a:extLst>
          </p:cNvPr>
          <p:cNvSpPr/>
          <p:nvPr/>
        </p:nvSpPr>
        <p:spPr>
          <a:xfrm>
            <a:off x="775539"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ProfileEdit</a:t>
            </a:r>
            <a:endParaRPr lang="en-US" b="1" dirty="0">
              <a:solidFill>
                <a:schemeClr val="tx1"/>
              </a:solidFill>
              <a:latin typeface="Montserrat" pitchFamily="2" charset="77"/>
            </a:endParaRPr>
          </a:p>
        </p:txBody>
      </p:sp>
      <p:cxnSp>
        <p:nvCxnSpPr>
          <p:cNvPr id="44" name="Conector recto de flecha 43">
            <a:extLst>
              <a:ext uri="{FF2B5EF4-FFF2-40B4-BE49-F238E27FC236}">
                <a16:creationId xmlns:a16="http://schemas.microsoft.com/office/drawing/2014/main" id="{562AE4F5-4314-D1CA-AA36-78149DF64192}"/>
              </a:ext>
            </a:extLst>
          </p:cNvPr>
          <p:cNvCxnSpPr>
            <a:cxnSpLocks/>
          </p:cNvCxnSpPr>
          <p:nvPr/>
        </p:nvCxnSpPr>
        <p:spPr>
          <a:xfrm>
            <a:off x="2147139"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6" name="Conector recto de flecha 45">
            <a:extLst>
              <a:ext uri="{FF2B5EF4-FFF2-40B4-BE49-F238E27FC236}">
                <a16:creationId xmlns:a16="http://schemas.microsoft.com/office/drawing/2014/main" id="{71C13EC8-79A2-7EEC-739B-54D41C3EB754}"/>
              </a:ext>
            </a:extLst>
          </p:cNvPr>
          <p:cNvCxnSpPr>
            <a:cxnSpLocks/>
          </p:cNvCxnSpPr>
          <p:nvPr/>
        </p:nvCxnSpPr>
        <p:spPr>
          <a:xfrm>
            <a:off x="5932578"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7" name="Conector recto de flecha 46">
            <a:extLst>
              <a:ext uri="{FF2B5EF4-FFF2-40B4-BE49-F238E27FC236}">
                <a16:creationId xmlns:a16="http://schemas.microsoft.com/office/drawing/2014/main" id="{6A56CA43-9153-9BB6-6EAD-2E5073223EE4}"/>
              </a:ext>
            </a:extLst>
          </p:cNvPr>
          <p:cNvCxnSpPr>
            <a:cxnSpLocks/>
          </p:cNvCxnSpPr>
          <p:nvPr/>
        </p:nvCxnSpPr>
        <p:spPr>
          <a:xfrm>
            <a:off x="9741739"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9" name="Conector recto de flecha 48">
            <a:extLst>
              <a:ext uri="{FF2B5EF4-FFF2-40B4-BE49-F238E27FC236}">
                <a16:creationId xmlns:a16="http://schemas.microsoft.com/office/drawing/2014/main" id="{E0349042-EDE6-F892-4877-0A514E2B0EF6}"/>
              </a:ext>
            </a:extLst>
          </p:cNvPr>
          <p:cNvCxnSpPr>
            <a:cxnSpLocks/>
          </p:cNvCxnSpPr>
          <p:nvPr/>
        </p:nvCxnSpPr>
        <p:spPr>
          <a:xfrm flipH="1">
            <a:off x="2147139" y="3429000"/>
            <a:ext cx="7594600" cy="0"/>
          </a:xfrm>
          <a:prstGeom prst="straightConnector1">
            <a:avLst/>
          </a:prstGeom>
          <a:ln>
            <a:solidFill>
              <a:schemeClr val="bg1"/>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4" name="Conector recto de flecha 53">
            <a:extLst>
              <a:ext uri="{FF2B5EF4-FFF2-40B4-BE49-F238E27FC236}">
                <a16:creationId xmlns:a16="http://schemas.microsoft.com/office/drawing/2014/main" id="{909E5999-3F4B-5277-FE85-C55178929AA9}"/>
              </a:ext>
            </a:extLst>
          </p:cNvPr>
          <p:cNvCxnSpPr>
            <a:cxnSpLocks/>
          </p:cNvCxnSpPr>
          <p:nvPr/>
        </p:nvCxnSpPr>
        <p:spPr>
          <a:xfrm>
            <a:off x="5931739" y="3216318"/>
            <a:ext cx="0" cy="240142"/>
          </a:xfrm>
          <a:prstGeom prst="straightConnector1">
            <a:avLst/>
          </a:prstGeom>
          <a:ln>
            <a:solidFill>
              <a:schemeClr val="bg1"/>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56" name="Rectángulo: esquinas redondeadas 55">
            <a:extLst>
              <a:ext uri="{FF2B5EF4-FFF2-40B4-BE49-F238E27FC236}">
                <a16:creationId xmlns:a16="http://schemas.microsoft.com/office/drawing/2014/main" id="{75481480-F0F8-DA94-1213-61B1C9ED6D56}"/>
              </a:ext>
            </a:extLst>
          </p:cNvPr>
          <p:cNvSpPr/>
          <p:nvPr/>
        </p:nvSpPr>
        <p:spPr>
          <a:xfrm>
            <a:off x="4163473" y="5473701"/>
            <a:ext cx="3561932"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57" name="Rectángulo: esquinas redondeadas 56">
            <a:extLst>
              <a:ext uri="{FF2B5EF4-FFF2-40B4-BE49-F238E27FC236}">
                <a16:creationId xmlns:a16="http://schemas.microsoft.com/office/drawing/2014/main" id="{B354E970-4657-FFFA-4109-469652847E41}"/>
              </a:ext>
            </a:extLst>
          </p:cNvPr>
          <p:cNvSpPr/>
          <p:nvPr/>
        </p:nvSpPr>
        <p:spPr>
          <a:xfrm>
            <a:off x="4163473" y="5473701"/>
            <a:ext cx="3561932"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a:solidFill>
                  <a:schemeClr val="tx1"/>
                </a:solidFill>
                <a:latin typeface="Montserrat" pitchFamily="2" charset="77"/>
              </a:rPr>
              <a:t>Relying</a:t>
            </a:r>
            <a:r>
              <a:rPr lang="es-ES" b="1" dirty="0">
                <a:solidFill>
                  <a:schemeClr val="tx1"/>
                </a:solidFill>
                <a:latin typeface="Montserrat" pitchFamily="2" charset="77"/>
              </a:rPr>
              <a:t> </a:t>
            </a:r>
            <a:r>
              <a:rPr lang="es-ES" b="1" dirty="0" err="1">
                <a:solidFill>
                  <a:schemeClr val="tx1"/>
                </a:solidFill>
                <a:latin typeface="Montserrat" pitchFamily="2" charset="77"/>
              </a:rPr>
              <a:t>Party</a:t>
            </a:r>
            <a:r>
              <a:rPr lang="es-ES" b="1" dirty="0">
                <a:solidFill>
                  <a:schemeClr val="tx1"/>
                </a:solidFill>
                <a:latin typeface="Montserrat" pitchFamily="2" charset="77"/>
              </a:rPr>
              <a:t> </a:t>
            </a:r>
            <a:r>
              <a:rPr lang="es-ES" b="1" dirty="0" err="1">
                <a:solidFill>
                  <a:schemeClr val="tx1"/>
                </a:solidFill>
                <a:latin typeface="Montserrat" pitchFamily="2" charset="77"/>
              </a:rPr>
              <a:t>applications</a:t>
            </a:r>
            <a:endParaRPr lang="en-US" b="1" dirty="0">
              <a:solidFill>
                <a:schemeClr val="tx1"/>
              </a:solidFill>
              <a:latin typeface="Montserrat" pitchFamily="2" charset="77"/>
            </a:endParaRPr>
          </a:p>
        </p:txBody>
      </p:sp>
      <p:cxnSp>
        <p:nvCxnSpPr>
          <p:cNvPr id="58" name="Conector recto de flecha 57">
            <a:extLst>
              <a:ext uri="{FF2B5EF4-FFF2-40B4-BE49-F238E27FC236}">
                <a16:creationId xmlns:a16="http://schemas.microsoft.com/office/drawing/2014/main" id="{E7562C14-9B1C-D27B-8DBA-2212E885AC5C}"/>
              </a:ext>
            </a:extLst>
          </p:cNvPr>
          <p:cNvCxnSpPr>
            <a:cxnSpLocks/>
          </p:cNvCxnSpPr>
          <p:nvPr/>
        </p:nvCxnSpPr>
        <p:spPr>
          <a:xfrm flipV="1">
            <a:off x="5931739" y="4756695"/>
            <a:ext cx="0" cy="692151"/>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1" name="Conector recto de flecha 60">
            <a:extLst>
              <a:ext uri="{FF2B5EF4-FFF2-40B4-BE49-F238E27FC236}">
                <a16:creationId xmlns:a16="http://schemas.microsoft.com/office/drawing/2014/main" id="{BDD352F9-89A0-539E-54D2-8BDF838FAB65}"/>
              </a:ext>
            </a:extLst>
          </p:cNvPr>
          <p:cNvCxnSpPr>
            <a:cxnSpLocks/>
          </p:cNvCxnSpPr>
          <p:nvPr/>
        </p:nvCxnSpPr>
        <p:spPr>
          <a:xfrm flipV="1">
            <a:off x="2147139" y="4781550"/>
            <a:ext cx="839" cy="298450"/>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3" name="Conector recto de flecha 62">
            <a:extLst>
              <a:ext uri="{FF2B5EF4-FFF2-40B4-BE49-F238E27FC236}">
                <a16:creationId xmlns:a16="http://schemas.microsoft.com/office/drawing/2014/main" id="{B79D72FF-5DE4-1FDD-D523-6506D7B1C9E8}"/>
              </a:ext>
            </a:extLst>
          </p:cNvPr>
          <p:cNvCxnSpPr>
            <a:cxnSpLocks/>
          </p:cNvCxnSpPr>
          <p:nvPr/>
        </p:nvCxnSpPr>
        <p:spPr>
          <a:xfrm flipV="1">
            <a:off x="9741739" y="4751409"/>
            <a:ext cx="839" cy="298450"/>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4" name="Conector recto de flecha 63">
            <a:extLst>
              <a:ext uri="{FF2B5EF4-FFF2-40B4-BE49-F238E27FC236}">
                <a16:creationId xmlns:a16="http://schemas.microsoft.com/office/drawing/2014/main" id="{EAC5E5AC-0075-E8C7-A0E2-B226D23B2D9A}"/>
              </a:ext>
            </a:extLst>
          </p:cNvPr>
          <p:cNvCxnSpPr>
            <a:cxnSpLocks/>
          </p:cNvCxnSpPr>
          <p:nvPr/>
        </p:nvCxnSpPr>
        <p:spPr>
          <a:xfrm flipH="1">
            <a:off x="2134439" y="5049859"/>
            <a:ext cx="7607300" cy="25400"/>
          </a:xfrm>
          <a:prstGeom prst="straightConnector1">
            <a:avLst/>
          </a:prstGeom>
          <a:ln>
            <a:solidFill>
              <a:schemeClr val="bg1"/>
            </a:solidFill>
            <a:prstDash val="solid"/>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2189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Code Show</a:t>
            </a: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352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Custom-branded identity solution</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7"/>
            <a:ext cx="7777163" cy="651610"/>
          </a:xfrm>
        </p:spPr>
        <p:txBody>
          <a:bodyPr/>
          <a:lstStyle/>
          <a:p>
            <a:r>
              <a:rPr lang="es-ES" dirty="0" err="1"/>
              <a:t>We</a:t>
            </a:r>
            <a:r>
              <a:rPr lang="es-ES" dirty="0"/>
              <a:t> can </a:t>
            </a:r>
            <a:r>
              <a:rPr lang="es-ES" dirty="0" err="1"/>
              <a:t>customize</a:t>
            </a:r>
            <a:r>
              <a:rPr lang="es-ES" dirty="0"/>
              <a:t> </a:t>
            </a:r>
            <a:r>
              <a:rPr lang="es-ES" dirty="0" err="1"/>
              <a:t>the</a:t>
            </a:r>
            <a:r>
              <a:rPr lang="es-ES" dirty="0"/>
              <a:t> </a:t>
            </a:r>
            <a:r>
              <a:rPr lang="es-ES" dirty="0" err="1"/>
              <a:t>entire</a:t>
            </a:r>
            <a:r>
              <a:rPr lang="es-ES" dirty="0"/>
              <a:t> </a:t>
            </a:r>
            <a:r>
              <a:rPr lang="es-ES" dirty="0" err="1"/>
              <a:t>user</a:t>
            </a:r>
            <a:r>
              <a:rPr lang="es-ES" dirty="0"/>
              <a:t> </a:t>
            </a:r>
            <a:r>
              <a:rPr lang="es-ES" dirty="0" err="1"/>
              <a:t>expirience</a:t>
            </a:r>
            <a:r>
              <a:rPr lang="es-ES" dirty="0"/>
              <a:t> </a:t>
            </a:r>
            <a:r>
              <a:rPr lang="es-ES" dirty="0" err="1"/>
              <a:t>with</a:t>
            </a:r>
            <a:r>
              <a:rPr lang="es-ES" dirty="0"/>
              <a:t> </a:t>
            </a:r>
            <a:r>
              <a:rPr lang="es-ES" dirty="0" err="1"/>
              <a:t>our</a:t>
            </a:r>
            <a:r>
              <a:rPr lang="es-ES" dirty="0"/>
              <a:t> </a:t>
            </a:r>
            <a:r>
              <a:rPr lang="es-ES" dirty="0" err="1"/>
              <a:t>brand</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031086"/>
            <a:ext cx="7777163" cy="2665928"/>
          </a:xfrm>
        </p:spPr>
        <p:txBody>
          <a:bodyPr/>
          <a:lstStyle/>
          <a:p>
            <a:r>
              <a:rPr lang="es-ES" sz="2000" dirty="0" err="1"/>
              <a:t>Using</a:t>
            </a:r>
            <a:r>
              <a:rPr lang="es-ES" sz="2000" dirty="0"/>
              <a:t> </a:t>
            </a:r>
            <a:r>
              <a:rPr lang="es-ES" sz="2000" dirty="0" err="1"/>
              <a:t>basic</a:t>
            </a:r>
            <a:r>
              <a:rPr lang="es-ES" sz="2000" dirty="0"/>
              <a:t> </a:t>
            </a:r>
            <a:r>
              <a:rPr lang="es-ES" sz="2000" dirty="0" err="1"/>
              <a:t>options</a:t>
            </a:r>
            <a:r>
              <a:rPr lang="es-ES" sz="2000" dirty="0"/>
              <a:t> in Azure Portal</a:t>
            </a:r>
          </a:p>
          <a:p>
            <a:r>
              <a:rPr lang="es-ES" sz="2000" dirty="0"/>
              <a:t>Complete </a:t>
            </a:r>
            <a:r>
              <a:rPr lang="es-ES" sz="2000" dirty="0" err="1"/>
              <a:t>redisign</a:t>
            </a:r>
            <a:r>
              <a:rPr lang="es-ES" sz="2000" dirty="0"/>
              <a:t> </a:t>
            </a:r>
            <a:r>
              <a:rPr lang="es-ES" sz="2000" dirty="0" err="1"/>
              <a:t>with</a:t>
            </a:r>
            <a:r>
              <a:rPr lang="es-ES" sz="2000" dirty="0"/>
              <a:t> HTML, CSS and JS</a:t>
            </a:r>
          </a:p>
        </p:txBody>
      </p:sp>
    </p:spTree>
    <p:extLst>
      <p:ext uri="{BB962C8B-B14F-4D97-AF65-F5344CB8AC3E}">
        <p14:creationId xmlns:p14="http://schemas.microsoft.com/office/powerpoint/2010/main" val="378667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2.</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9127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Building</a:t>
            </a:r>
            <a:r>
              <a:rPr lang="es-ES" dirty="0"/>
              <a:t> Blocks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Building</a:t>
            </a:r>
            <a:r>
              <a:rPr lang="es-ES" dirty="0"/>
              <a:t> Blocks</a:t>
            </a:r>
          </a:p>
          <a:p>
            <a:r>
              <a:rPr lang="es-ES" dirty="0" err="1"/>
              <a:t>Cliams</a:t>
            </a:r>
            <a:r>
              <a:rPr lang="es-ES" dirty="0"/>
              <a:t> </a:t>
            </a:r>
            <a:r>
              <a:rPr lang="es-ES" dirty="0" err="1"/>
              <a:t>Schemas</a:t>
            </a:r>
            <a:endParaRPr lang="es-ES" dirty="0"/>
          </a:p>
          <a:p>
            <a:r>
              <a:rPr lang="es-ES" dirty="0" err="1"/>
              <a:t>Claims</a:t>
            </a:r>
            <a:r>
              <a:rPr lang="es-ES" dirty="0"/>
              <a:t> </a:t>
            </a:r>
            <a:r>
              <a:rPr lang="es-ES" dirty="0" err="1"/>
              <a:t>Transformations</a:t>
            </a:r>
            <a:endParaRPr lang="es-ES" dirty="0"/>
          </a:p>
          <a:p>
            <a:r>
              <a:rPr lang="es-ES" dirty="0" err="1"/>
              <a:t>Predicates</a:t>
            </a:r>
            <a:endParaRPr lang="es-ES" dirty="0"/>
          </a:p>
          <a:p>
            <a:r>
              <a:rPr lang="es-ES" dirty="0"/>
              <a:t>Content </a:t>
            </a:r>
            <a:r>
              <a:rPr lang="es-ES" dirty="0" err="1"/>
              <a:t>Definitions</a:t>
            </a:r>
            <a:endParaRPr lang="es-ES" dirty="0"/>
          </a:p>
          <a:p>
            <a:r>
              <a:rPr lang="es-ES" dirty="0" err="1"/>
              <a:t>Localizations</a:t>
            </a:r>
            <a:endParaRPr lang="es-ES" dirty="0"/>
          </a:p>
          <a:p>
            <a:r>
              <a:rPr lang="es-ES" dirty="0" err="1"/>
              <a:t>Display</a:t>
            </a:r>
            <a:r>
              <a:rPr lang="es-ES" dirty="0"/>
              <a:t> </a:t>
            </a:r>
            <a:r>
              <a:rPr lang="es-ES" dirty="0" err="1"/>
              <a:t>Controls</a:t>
            </a:r>
            <a:endParaRPr lang="en-ES" dirty="0"/>
          </a:p>
        </p:txBody>
      </p:sp>
    </p:spTree>
    <p:extLst>
      <p:ext uri="{BB962C8B-B14F-4D97-AF65-F5344CB8AC3E}">
        <p14:creationId xmlns:p14="http://schemas.microsoft.com/office/powerpoint/2010/main" val="1362836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1226" y="895616"/>
            <a:ext cx="5005386" cy="935073"/>
          </a:xfrm>
        </p:spPr>
        <p:txBody>
          <a:bodyPr/>
          <a:lstStyle/>
          <a:p>
            <a:r>
              <a:rPr lang="es-ES" dirty="0" err="1"/>
              <a:t>Building</a:t>
            </a:r>
            <a:r>
              <a:rPr lang="es-ES" dirty="0"/>
              <a:t> Blocks</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568325" y="1947863"/>
            <a:ext cx="5005387" cy="4910137"/>
          </a:xfrm>
        </p:spPr>
        <p:txBody>
          <a:bodyPr/>
          <a:lstStyle/>
          <a:p>
            <a:pPr marL="342900" indent="-342900">
              <a:buFont typeface="Arial" panose="020B0604020202020204" pitchFamily="34" charset="0"/>
              <a:buChar char="•"/>
            </a:pPr>
            <a:r>
              <a:rPr lang="es-ES" sz="1800" b="1" dirty="0" err="1"/>
              <a:t>CliamsSchemas</a:t>
            </a:r>
            <a:r>
              <a:rPr lang="es-ES" sz="1800" dirty="0"/>
              <a:t>: Define los tipos de </a:t>
            </a:r>
            <a:r>
              <a:rPr lang="es-ES" sz="1800" dirty="0" err="1"/>
              <a:t>claims</a:t>
            </a:r>
            <a:r>
              <a:rPr lang="es-ES" sz="1800" dirty="0"/>
              <a:t> a los que se hace referencia en la </a:t>
            </a:r>
            <a:r>
              <a:rPr lang="es-ES" sz="1800" dirty="0" err="1"/>
              <a:t>policy</a:t>
            </a:r>
            <a:r>
              <a:rPr lang="es-ES" sz="1800" dirty="0"/>
              <a:t>.</a:t>
            </a:r>
          </a:p>
          <a:p>
            <a:pPr marL="342900" indent="-342900">
              <a:buFont typeface="Arial" panose="020B0604020202020204" pitchFamily="34" charset="0"/>
              <a:buChar char="•"/>
            </a:pPr>
            <a:r>
              <a:rPr lang="es-ES" sz="1800" b="1" dirty="0" err="1"/>
              <a:t>Predicates</a:t>
            </a:r>
            <a:r>
              <a:rPr lang="es-ES" sz="1800" b="1" dirty="0"/>
              <a:t> and </a:t>
            </a:r>
            <a:r>
              <a:rPr lang="es-ES" sz="1800" b="1" dirty="0" err="1"/>
              <a:t>PredicateValidations</a:t>
            </a:r>
            <a:r>
              <a:rPr lang="es-ES" sz="1800" dirty="0"/>
              <a:t>: procesos de validación de </a:t>
            </a:r>
            <a:r>
              <a:rPr lang="es-ES" sz="1800" dirty="0" err="1"/>
              <a:t>claims</a:t>
            </a:r>
            <a:r>
              <a:rPr lang="es-ES" sz="1800" dirty="0"/>
              <a:t>.</a:t>
            </a:r>
          </a:p>
          <a:p>
            <a:pPr marL="342900" indent="-342900">
              <a:buFont typeface="Arial" panose="020B0604020202020204" pitchFamily="34" charset="0"/>
              <a:buChar char="•"/>
            </a:pPr>
            <a:r>
              <a:rPr lang="es-ES" sz="1800" b="1" dirty="0" err="1"/>
              <a:t>ClaimsTransformations</a:t>
            </a:r>
            <a:r>
              <a:rPr lang="es-ES" sz="1800" dirty="0"/>
              <a:t>: Define una lista de transformaciones de </a:t>
            </a:r>
            <a:r>
              <a:rPr lang="es-ES" sz="1800" dirty="0" err="1"/>
              <a:t>claims</a:t>
            </a:r>
            <a:r>
              <a:rPr lang="es-ES" sz="1800" dirty="0"/>
              <a:t>.</a:t>
            </a:r>
          </a:p>
          <a:p>
            <a:pPr marL="342900" indent="-342900">
              <a:buFont typeface="Arial" panose="020B0604020202020204" pitchFamily="34" charset="0"/>
              <a:buChar char="•"/>
            </a:pPr>
            <a:r>
              <a:rPr lang="es-ES" sz="1800" b="1" dirty="0" err="1"/>
              <a:t>ContentDefinitions</a:t>
            </a:r>
            <a:r>
              <a:rPr lang="es-ES" sz="1800" dirty="0"/>
              <a:t>: Contiene las URL para las plantillas HYML5 que van a usar los distintos flujos.</a:t>
            </a:r>
          </a:p>
          <a:p>
            <a:pPr marL="342900" indent="-342900">
              <a:buFont typeface="Arial" panose="020B0604020202020204" pitchFamily="34" charset="0"/>
              <a:buChar char="•"/>
            </a:pPr>
            <a:r>
              <a:rPr lang="es-ES" sz="1800" b="1" dirty="0" err="1"/>
              <a:t>Localizations</a:t>
            </a:r>
            <a:r>
              <a:rPr lang="es-ES" sz="1800" dirty="0"/>
              <a:t>: Compatibilidad con varios idiomas.</a:t>
            </a:r>
          </a:p>
          <a:p>
            <a:pPr marL="342900" indent="-342900">
              <a:buFont typeface="Arial" panose="020B0604020202020204" pitchFamily="34" charset="0"/>
              <a:buChar char="•"/>
            </a:pPr>
            <a:r>
              <a:rPr lang="es-ES" sz="1800" b="1" dirty="0" err="1"/>
              <a:t>DisplayControls</a:t>
            </a:r>
            <a:r>
              <a:rPr lang="es-ES" sz="1800" dirty="0"/>
              <a:t>: Define los controles que se van a usar en las páginas.</a:t>
            </a:r>
            <a:endParaRPr lang="en-ES" sz="1800"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solidFill>
                  <a:schemeClr val="accent6">
                    <a:lumMod val="60000"/>
                    <a:lumOff val="40000"/>
                  </a:schemeClr>
                </a:solidFill>
              </a:rPr>
              <a:t>  </a:t>
            </a:r>
            <a:r>
              <a:rPr lang="en-US" dirty="0"/>
              <a:t>…</a:t>
            </a:r>
            <a:r>
              <a:rPr lang="en-US" dirty="0">
                <a:solidFill>
                  <a:schemeClr val="accent6">
                    <a:lumMod val="60000"/>
                    <a:lumOff val="40000"/>
                  </a:schemeClr>
                </a:solidFill>
              </a:rPr>
              <a:t>"&gt;</a:t>
            </a:r>
          </a:p>
          <a:p>
            <a:endParaRPr lang="en-US" dirty="0"/>
          </a:p>
          <a:p>
            <a:r>
              <a:rPr lang="en-US" dirty="0"/>
              <a:t>  </a:t>
            </a:r>
            <a:r>
              <a:rPr lang="en-US" dirty="0">
                <a:solidFill>
                  <a:schemeClr val="accent6">
                    <a:lumMod val="60000"/>
                    <a:lumOff val="40000"/>
                  </a:schemeClr>
                </a:solidFill>
              </a:rPr>
              <a:t>&lt;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&lt;Predicates&gt;</a:t>
            </a:r>
          </a:p>
          <a:p>
            <a:r>
              <a:rPr lang="en-US" dirty="0"/>
              <a:t>    . . .</a:t>
            </a:r>
          </a:p>
          <a:p>
            <a:r>
              <a:rPr lang="en-US" dirty="0">
                <a:solidFill>
                  <a:schemeClr val="accent6">
                    <a:lumMod val="60000"/>
                    <a:lumOff val="40000"/>
                  </a:schemeClr>
                </a:solidFill>
              </a:rPr>
              <a:t>    &lt;/Predicates&gt;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ContentDefinitions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ContentDefinitions</a:t>
            </a:r>
            <a:r>
              <a:rPr lang="en-US" dirty="0">
                <a:solidFill>
                  <a:schemeClr val="accent6">
                    <a:lumMod val="60000"/>
                    <a:lumOff val="40000"/>
                  </a:schemeClr>
                </a:solidFill>
              </a:rPr>
              <a:t>&gt;</a:t>
            </a:r>
          </a:p>
          <a:p>
            <a:r>
              <a:rPr lang="en-US" dirty="0">
                <a:solidFill>
                  <a:schemeClr val="accent6">
                    <a:lumMod val="60000"/>
                    <a:lumOff val="40000"/>
                  </a:schemeClr>
                </a:solidFill>
              </a:rPr>
              <a:t>    &lt;Localization&gt;</a:t>
            </a:r>
          </a:p>
          <a:p>
            <a:r>
              <a:rPr lang="en-US" dirty="0"/>
              <a:t>    . . .</a:t>
            </a:r>
          </a:p>
          <a:p>
            <a:r>
              <a:rPr lang="en-US" dirty="0">
                <a:solidFill>
                  <a:schemeClr val="accent6">
                    <a:lumMod val="60000"/>
                    <a:lumOff val="40000"/>
                  </a:schemeClr>
                </a:solidFill>
              </a:rPr>
              <a:t>    &lt;/Localization&gt;</a:t>
            </a:r>
          </a:p>
          <a:p>
            <a:r>
              <a:rPr lang="en-US" dirty="0">
                <a:solidFill>
                  <a:schemeClr val="accent6">
                    <a:lumMod val="60000"/>
                    <a:lumOff val="40000"/>
                  </a:schemeClr>
                </a:solidFill>
              </a:rPr>
              <a:t>    &lt;</a:t>
            </a:r>
            <a:r>
              <a:rPr lang="en-US" dirty="0" err="1">
                <a:solidFill>
                  <a:schemeClr val="accent6">
                    <a:lumMod val="60000"/>
                    <a:lumOff val="40000"/>
                  </a:schemeClr>
                </a:solidFill>
              </a:rPr>
              <a:t>DisplayControls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DisplayControls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217794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Schemas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p>
          <a:p>
            <a:r>
              <a:rPr lang="en-US" dirty="0"/>
              <a:t>  </a:t>
            </a:r>
            <a:r>
              <a:rPr lang="en-US" dirty="0">
                <a:solidFill>
                  <a:schemeClr val="accent6">
                    <a:lumMod val="60000"/>
                    <a:lumOff val="40000"/>
                  </a:schemeClr>
                </a:solidFill>
              </a:rPr>
              <a:t>&lt;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ClaimType</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Id</a:t>
            </a:r>
            <a:r>
              <a:rPr lang="en-US" dirty="0">
                <a:solidFill>
                  <a:schemeClr val="accent6">
                    <a:lumMod val="60000"/>
                    <a:lumOff val="40000"/>
                  </a:schemeClr>
                </a:solidFill>
              </a:rPr>
              <a:t>"&gt;</a:t>
            </a:r>
          </a:p>
          <a:p>
            <a:r>
              <a:rPr lang="en-US" dirty="0">
                <a:solidFill>
                  <a:schemeClr val="accent6">
                    <a:lumMod val="60000"/>
                    <a:lumOff val="40000"/>
                  </a:schemeClr>
                </a:solidFill>
              </a:rPr>
              <a:t>      &lt;DisplayName&gt;</a:t>
            </a:r>
            <a:r>
              <a:rPr lang="en-US" dirty="0"/>
              <a:t>Surname</a:t>
            </a:r>
            <a:r>
              <a:rPr lang="en-US" dirty="0">
                <a:solidFill>
                  <a:schemeClr val="accent6">
                    <a:lumMod val="60000"/>
                    <a:lumOff val="40000"/>
                  </a:schemeClr>
                </a:solidFill>
              </a:rPr>
              <a:t>&lt;/DisplayName&gt;</a:t>
            </a:r>
          </a:p>
          <a:p>
            <a:r>
              <a:rPr lang="en-US" dirty="0">
                <a:solidFill>
                  <a:schemeClr val="accent6">
                    <a:lumMod val="60000"/>
                    <a:lumOff val="40000"/>
                  </a:schemeClr>
                </a:solidFill>
              </a:rPr>
              <a:t>      &lt;</a:t>
            </a:r>
            <a:r>
              <a:rPr lang="en-US" dirty="0" err="1">
                <a:solidFill>
                  <a:schemeClr val="accent6">
                    <a:lumMod val="60000"/>
                    <a:lumOff val="40000"/>
                  </a:schemeClr>
                </a:solidFill>
              </a:rPr>
              <a:t>DataType</a:t>
            </a:r>
            <a:r>
              <a:rPr lang="en-US" dirty="0">
                <a:solidFill>
                  <a:schemeClr val="accent6">
                    <a:lumMod val="60000"/>
                    <a:lumOff val="40000"/>
                  </a:schemeClr>
                </a:solidFill>
              </a:rPr>
              <a:t>&gt;</a:t>
            </a:r>
            <a:r>
              <a:rPr lang="en-US" dirty="0"/>
              <a:t>string</a:t>
            </a:r>
            <a:r>
              <a:rPr lang="en-US" dirty="0">
                <a:solidFill>
                  <a:schemeClr val="accent6">
                    <a:lumMod val="60000"/>
                    <a:lumOff val="40000"/>
                  </a:schemeClr>
                </a:solidFill>
              </a:rPr>
              <a:t>&lt;/</a:t>
            </a:r>
            <a:r>
              <a:rPr lang="en-US" dirty="0" err="1">
                <a:solidFill>
                  <a:schemeClr val="accent6">
                    <a:lumMod val="60000"/>
                    <a:lumOff val="40000"/>
                  </a:schemeClr>
                </a:solidFill>
              </a:rPr>
              <a:t>DataType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DefaultPartnerClaimTypes</a:t>
            </a:r>
            <a:r>
              <a:rPr lang="en-US" dirty="0">
                <a:solidFill>
                  <a:schemeClr val="accent6">
                    <a:lumMod val="60000"/>
                    <a:lumOff val="40000"/>
                  </a:schemeClr>
                </a:solidFill>
              </a:rPr>
              <a:t>&gt;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a:solidFill>
                  <a:schemeClr val="accent5">
                    <a:lumMod val="60000"/>
                    <a:lumOff val="40000"/>
                  </a:schemeClr>
                </a:solidFill>
              </a:rPr>
              <a:t>OAuth2</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err="1">
                <a:solidFill>
                  <a:schemeClr val="accent5">
                    <a:lumMod val="60000"/>
                    <a:lumOff val="40000"/>
                  </a:schemeClr>
                </a:solidFill>
              </a:rPr>
              <a:t>family_name</a:t>
            </a:r>
            <a:r>
              <a:rPr lang="en-US" dirty="0">
                <a:solidFill>
                  <a:schemeClr val="accent6">
                    <a:lumMod val="60000"/>
                    <a:lumOff val="40000"/>
                  </a:schemeClr>
                </a:solidFill>
              </a:rPr>
              <a:t>" /&gt;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err="1">
                <a:solidFill>
                  <a:schemeClr val="accent5">
                    <a:lumMod val="60000"/>
                    <a:lumOff val="40000"/>
                  </a:schemeClr>
                </a:solidFill>
              </a:rPr>
              <a:t>OpenIdConnect</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err="1">
                <a:solidFill>
                  <a:schemeClr val="accent5">
                    <a:lumMod val="60000"/>
                    <a:lumOff val="40000"/>
                  </a:schemeClr>
                </a:solidFill>
              </a:rPr>
              <a:t>family_name</a:t>
            </a:r>
            <a:r>
              <a:rPr lang="en-US" dirty="0">
                <a:solidFill>
                  <a:schemeClr val="accent6">
                    <a:lumMod val="60000"/>
                    <a:lumOff val="40000"/>
                  </a:schemeClr>
                </a:solidFill>
              </a:rPr>
              <a:t>" /&gt;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a:solidFill>
                  <a:schemeClr val="accent5">
                    <a:lumMod val="60000"/>
                    <a:lumOff val="40000"/>
                  </a:schemeClr>
                </a:solidFill>
              </a:rPr>
              <a:t>SAML2</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a:solidFill>
                  <a:schemeClr val="accent5">
                    <a:lumMod val="60000"/>
                    <a:lumOff val="40000"/>
                  </a:schemeClr>
                </a:solidFill>
              </a:rPr>
              <a:t>http://schemas.xmlsoap.org/</a:t>
            </a:r>
            <a:r>
              <a:rPr lang="en-US" dirty="0" err="1">
                <a:solidFill>
                  <a:schemeClr val="accent5">
                    <a:lumMod val="60000"/>
                    <a:lumOff val="40000"/>
                  </a:schemeClr>
                </a:solidFill>
              </a:rPr>
              <a:t>ws</a:t>
            </a:r>
            <a:r>
              <a:rPr lang="en-US" dirty="0">
                <a:solidFill>
                  <a:schemeClr val="accent5">
                    <a:lumMod val="60000"/>
                    <a:lumOff val="40000"/>
                  </a:schemeClr>
                </a:solidFill>
              </a:rPr>
              <a:t>/2005/05/identity/claims/surname</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DefaultPartnerClaimTypes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r>
              <a:rPr lang="en-US" dirty="0"/>
              <a:t>Your surname (also known as family name or last name).</a:t>
            </a:r>
            <a:r>
              <a:rPr lang="en-US" dirty="0">
                <a:solidFill>
                  <a:schemeClr val="accent6">
                    <a:lumMod val="60000"/>
                    <a:lumOff val="40000"/>
                  </a:schemeClr>
                </a:solidFill>
              </a:rPr>
              <a:t>&lt;/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UserInputType</a:t>
            </a:r>
            <a:r>
              <a:rPr lang="en-US" dirty="0">
                <a:solidFill>
                  <a:schemeClr val="accent6">
                    <a:lumMod val="60000"/>
                    <a:lumOff val="40000"/>
                  </a:schemeClr>
                </a:solidFill>
              </a:rPr>
              <a:t>&gt;</a:t>
            </a:r>
            <a:r>
              <a:rPr lang="en-US" dirty="0" err="1"/>
              <a:t>TextBox</a:t>
            </a:r>
            <a:r>
              <a:rPr lang="en-US" dirty="0">
                <a:solidFill>
                  <a:schemeClr val="accent6">
                    <a:lumMod val="60000"/>
                    <a:lumOff val="40000"/>
                  </a:schemeClr>
                </a:solidFill>
              </a:rPr>
              <a:t>&lt;/</a:t>
            </a:r>
            <a:r>
              <a:rPr lang="en-US" dirty="0" err="1">
                <a:solidFill>
                  <a:schemeClr val="accent6">
                    <a:lumMod val="60000"/>
                    <a:lumOff val="40000"/>
                  </a:schemeClr>
                </a:solidFill>
              </a:rPr>
              <a:t>UserInputType</a:t>
            </a:r>
            <a:r>
              <a:rPr lang="en-US" dirty="0">
                <a:solidFill>
                  <a:schemeClr val="accent6">
                    <a:lumMod val="60000"/>
                    <a:lumOff val="40000"/>
                  </a:schemeClr>
                </a:solidFill>
              </a:rPr>
              <a:t>&gt;</a:t>
            </a:r>
            <a:endParaRPr lang="en-ES" dirty="0">
              <a:solidFill>
                <a:schemeClr val="accent6">
                  <a:lumMod val="60000"/>
                  <a:lumOff val="40000"/>
                </a:schemeClr>
              </a:solidFill>
            </a:endParaRPr>
          </a:p>
          <a:p>
            <a:endParaRPr lang="en-ES" dirty="0"/>
          </a:p>
        </p:txBody>
      </p:sp>
    </p:spTree>
    <p:extLst>
      <p:ext uri="{BB962C8B-B14F-4D97-AF65-F5344CB8AC3E}">
        <p14:creationId xmlns:p14="http://schemas.microsoft.com/office/powerpoint/2010/main" val="1112293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149987215"/>
              </p:ext>
            </p:extLst>
          </p:nvPr>
        </p:nvGraphicFramePr>
        <p:xfrm>
          <a:off x="901700" y="1024466"/>
          <a:ext cx="10617200" cy="10109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a: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Un identificador que se usa para el tipo de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Hay otros elementos que pueden usar este identificador en la directiva.</a:t>
                      </a:r>
                      <a:endParaRPr lang="en-US" dirty="0"/>
                    </a:p>
                  </a:txBody>
                  <a:tcPr/>
                </a:tc>
                <a:extLst>
                  <a:ext uri="{0D108BD9-81ED-4DB2-BD59-A6C34878D82A}">
                    <a16:rowId xmlns:a16="http://schemas.microsoft.com/office/drawing/2014/main" val="1448548702"/>
                  </a:ext>
                </a:extLst>
              </a:tr>
            </a:tbl>
          </a:graphicData>
        </a:graphic>
      </p:graphicFrame>
    </p:spTree>
    <p:extLst>
      <p:ext uri="{BB962C8B-B14F-4D97-AF65-F5344CB8AC3E}">
        <p14:creationId xmlns:p14="http://schemas.microsoft.com/office/powerpoint/2010/main" val="33043158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51443725"/>
              </p:ext>
            </p:extLst>
          </p:nvPr>
        </p:nvGraphicFramePr>
        <p:xfrm>
          <a:off x="787400" y="948266"/>
          <a:ext cx="10617200" cy="5598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a:solidFill>
                            <a:schemeClr val="dk1"/>
                          </a:solidFill>
                          <a:effectLst/>
                          <a:latin typeface="+mn-lt"/>
                          <a:ea typeface="+mn-ea"/>
                          <a:cs typeface="+mn-cs"/>
                        </a:rPr>
                        <a:t>DisplayName</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El título que se muestra a los usuarios en varias pantallas</a:t>
                      </a:r>
                      <a:endParaRPr lang="en-U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DataType</a:t>
                      </a:r>
                      <a:endParaRPr lang="en-US" dirty="0"/>
                    </a:p>
                  </a:txBody>
                  <a:tcPr/>
                </a:tc>
                <a:tc>
                  <a:txBody>
                    <a:bodyPr/>
                    <a:lstStyle/>
                    <a:p>
                      <a:r>
                        <a:rPr lang="es-ES" dirty="0"/>
                        <a:t>1:1</a:t>
                      </a:r>
                      <a:endParaRPr lang="en-US" dirty="0"/>
                    </a:p>
                  </a:txBody>
                  <a:tcPr/>
                </a:tc>
                <a:tc>
                  <a:txBody>
                    <a:bodyPr/>
                    <a:lstStyle/>
                    <a:p>
                      <a:pPr algn="l" fontAlgn="t"/>
                      <a:r>
                        <a:rPr lang="en-US" sz="1800" b="0" i="0" kern="1200" dirty="0">
                          <a:solidFill>
                            <a:schemeClr val="dk1"/>
                          </a:solidFill>
                          <a:effectLst/>
                          <a:latin typeface="+mn-lt"/>
                          <a:ea typeface="+mn-ea"/>
                          <a:cs typeface="+mn-cs"/>
                        </a:rPr>
                        <a:t>Tipo de la </a:t>
                      </a:r>
                      <a:r>
                        <a:rPr lang="en-US" sz="1800" b="0" i="0" kern="1200" dirty="0" err="1">
                          <a:solidFill>
                            <a:schemeClr val="dk1"/>
                          </a:solidFill>
                          <a:effectLst/>
                          <a:latin typeface="+mn-lt"/>
                          <a:ea typeface="+mn-ea"/>
                          <a:cs typeface="+mn-cs"/>
                        </a:rPr>
                        <a:t>notificación</a:t>
                      </a:r>
                      <a:r>
                        <a:rPr lang="en-U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DefaultPartnerClaimTypes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Nombre predeterminado de protocolos. El valor del elemento </a:t>
                      </a:r>
                      <a:r>
                        <a:rPr lang="es-ES" sz="1800" b="1" i="0" kern="1200" dirty="0" err="1">
                          <a:solidFill>
                            <a:schemeClr val="dk1"/>
                          </a:solidFill>
                          <a:effectLst/>
                          <a:latin typeface="+mn-lt"/>
                          <a:ea typeface="+mn-ea"/>
                          <a:cs typeface="+mn-cs"/>
                        </a:rPr>
                        <a:t>PartnerClaimType</a:t>
                      </a:r>
                      <a:r>
                        <a:rPr lang="es-ES" sz="1800" b="0" i="0" kern="1200" dirty="0">
                          <a:solidFill>
                            <a:schemeClr val="dk1"/>
                          </a:solidFill>
                          <a:effectLst/>
                          <a:latin typeface="+mn-lt"/>
                          <a:ea typeface="+mn-ea"/>
                          <a:cs typeface="+mn-cs"/>
                        </a:rPr>
                        <a:t> especificado se puede sobrescribir.</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a:solidFill>
                            <a:schemeClr val="dk1"/>
                          </a:solidFill>
                          <a:effectLst/>
                          <a:latin typeface="+mn-lt"/>
                          <a:ea typeface="+mn-ea"/>
                          <a:cs typeface="+mn-cs"/>
                        </a:rPr>
                        <a:t>Mask</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Cadena opcional de caracteres de enmascaramiento que se pueden aplicar al mostrar la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UserHelpText</a:t>
                      </a:r>
                      <a:endParaRPr lang="en-US" dirty="0"/>
                    </a:p>
                  </a:txBody>
                  <a:tcPr/>
                </a:tc>
                <a:tc>
                  <a:txBody>
                    <a:bodyPr/>
                    <a:lstStyle/>
                    <a:p>
                      <a:r>
                        <a:rPr lang="es-ES" dirty="0"/>
                        <a:t>0:1</a:t>
                      </a:r>
                      <a:endParaRPr lang="en-US" dirty="0"/>
                    </a:p>
                  </a:txBody>
                  <a:tcPr/>
                </a:tc>
                <a:tc>
                  <a:txBody>
                    <a:bodyPr/>
                    <a:lstStyle/>
                    <a:p>
                      <a:pPr algn="l" fontAlgn="t"/>
                      <a:r>
                        <a:rPr lang="es-ES" dirty="0">
                          <a:effectLst/>
                        </a:rPr>
                        <a:t>Una descripción del tipo de </a:t>
                      </a:r>
                      <a:r>
                        <a:rPr lang="es-ES" dirty="0" err="1">
                          <a:effectLst/>
                        </a:rPr>
                        <a:t>claim</a:t>
                      </a:r>
                      <a:r>
                        <a:rPr lang="es-ES" dirty="0">
                          <a:effectLst/>
                        </a:rPr>
                        <a:t> que puede ser útil para que los usuarios comprendan su propósito</a:t>
                      </a:r>
                    </a:p>
                  </a:txBody>
                  <a:tcPr/>
                </a:tc>
                <a:extLst>
                  <a:ext uri="{0D108BD9-81ED-4DB2-BD59-A6C34878D82A}">
                    <a16:rowId xmlns:a16="http://schemas.microsoft.com/office/drawing/2014/main" val="1478585763"/>
                  </a:ext>
                </a:extLst>
              </a:tr>
              <a:tr h="370840">
                <a:tc>
                  <a:txBody>
                    <a:bodyPr/>
                    <a:lstStyle/>
                    <a:p>
                      <a:r>
                        <a:rPr lang="en-US" sz="1800" b="0" i="0" kern="1200" dirty="0" err="1">
                          <a:solidFill>
                            <a:schemeClr val="dk1"/>
                          </a:solidFill>
                          <a:effectLst/>
                          <a:latin typeface="+mn-lt"/>
                          <a:ea typeface="+mn-ea"/>
                          <a:cs typeface="+mn-cs"/>
                        </a:rPr>
                        <a:t>UserInputType</a:t>
                      </a:r>
                      <a:endParaRPr lang="en-US" dirty="0"/>
                    </a:p>
                  </a:txBody>
                  <a:tcPr/>
                </a:tc>
                <a:tc>
                  <a:txBody>
                    <a:bodyPr/>
                    <a:lstStyle/>
                    <a:p>
                      <a:r>
                        <a:rPr lang="es-ES" dirty="0"/>
                        <a:t>0:1</a:t>
                      </a:r>
                      <a:endParaRPr lang="en-US" dirty="0"/>
                    </a:p>
                  </a:txBody>
                  <a:tcPr/>
                </a:tc>
                <a:tc>
                  <a:txBody>
                    <a:bodyPr/>
                    <a:lstStyle/>
                    <a:p>
                      <a:r>
                        <a:rPr lang="es-ES" sz="1800" b="0" i="0" kern="1200" dirty="0">
                          <a:solidFill>
                            <a:schemeClr val="dk1"/>
                          </a:solidFill>
                          <a:effectLst/>
                          <a:latin typeface="+mn-lt"/>
                          <a:ea typeface="+mn-ea"/>
                          <a:cs typeface="+mn-cs"/>
                        </a:rPr>
                        <a:t>Definición de una directiva del usuario de confianza.</a:t>
                      </a:r>
                      <a:endParaRPr lang="en-US" dirty="0"/>
                    </a:p>
                  </a:txBody>
                  <a:tcPr/>
                </a:tc>
                <a:extLst>
                  <a:ext uri="{0D108BD9-81ED-4DB2-BD59-A6C34878D82A}">
                    <a16:rowId xmlns:a16="http://schemas.microsoft.com/office/drawing/2014/main" val="1063479999"/>
                  </a:ext>
                </a:extLst>
              </a:tr>
              <a:tr h="370840">
                <a:tc>
                  <a:txBody>
                    <a:bodyPr/>
                    <a:lstStyle/>
                    <a:p>
                      <a:r>
                        <a:rPr lang="en-US" sz="1800" b="0" i="0" kern="1200" dirty="0" err="1">
                          <a:solidFill>
                            <a:schemeClr val="dk1"/>
                          </a:solidFill>
                          <a:effectLst/>
                          <a:latin typeface="+mn-lt"/>
                          <a:ea typeface="+mn-ea"/>
                          <a:cs typeface="+mn-cs"/>
                        </a:rPr>
                        <a:t>AdminHelpText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El tipo de control de entrada que el usuario debe tener disponible al especificar manualmente los datos.</a:t>
                      </a:r>
                    </a:p>
                  </a:txBody>
                  <a:tcPr/>
                </a:tc>
                <a:extLst>
                  <a:ext uri="{0D108BD9-81ED-4DB2-BD59-A6C34878D82A}">
                    <a16:rowId xmlns:a16="http://schemas.microsoft.com/office/drawing/2014/main" val="3315049871"/>
                  </a:ext>
                </a:extLst>
              </a:tr>
              <a:tr h="370840">
                <a:tc>
                  <a:txBody>
                    <a:bodyPr/>
                    <a:lstStyle/>
                    <a:p>
                      <a:r>
                        <a:rPr lang="en-US" sz="1800" b="0" i="0" kern="1200" dirty="0">
                          <a:solidFill>
                            <a:schemeClr val="dk1"/>
                          </a:solidFill>
                          <a:effectLst/>
                          <a:latin typeface="+mn-lt"/>
                          <a:ea typeface="+mn-ea"/>
                          <a:cs typeface="+mn-cs"/>
                        </a:rPr>
                        <a:t>Restriction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r>
                        <a:rPr lang="es-ES" sz="1800" b="0" i="0" kern="1200" dirty="0">
                          <a:solidFill>
                            <a:schemeClr val="dk1"/>
                          </a:solidFill>
                          <a:effectLst/>
                          <a:latin typeface="+mn-lt"/>
                          <a:ea typeface="+mn-ea"/>
                          <a:cs typeface="+mn-cs"/>
                        </a:rPr>
                        <a:t>Las restricciones de valor de esta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como una expresión regular (</a:t>
                      </a:r>
                      <a:r>
                        <a:rPr lang="es-ES" sz="1800" b="0" i="0" kern="1200" dirty="0" err="1">
                          <a:solidFill>
                            <a:schemeClr val="dk1"/>
                          </a:solidFill>
                          <a:effectLst/>
                          <a:latin typeface="+mn-lt"/>
                          <a:ea typeface="+mn-ea"/>
                          <a:cs typeface="+mn-cs"/>
                        </a:rPr>
                        <a:t>Regex</a:t>
                      </a:r>
                      <a:r>
                        <a:rPr lang="es-ES" sz="1800" b="0" i="0" kern="1200" dirty="0">
                          <a:solidFill>
                            <a:schemeClr val="dk1"/>
                          </a:solidFill>
                          <a:effectLst/>
                          <a:latin typeface="+mn-lt"/>
                          <a:ea typeface="+mn-ea"/>
                          <a:cs typeface="+mn-cs"/>
                        </a:rPr>
                        <a:t>) o una lista de valores aceptables.</a:t>
                      </a:r>
                      <a:endParaRPr lang="en-US" dirty="0"/>
                    </a:p>
                  </a:txBody>
                  <a:tcPr/>
                </a:tc>
                <a:extLst>
                  <a:ext uri="{0D108BD9-81ED-4DB2-BD59-A6C34878D82A}">
                    <a16:rowId xmlns:a16="http://schemas.microsoft.com/office/drawing/2014/main" val="1590309221"/>
                  </a:ext>
                </a:extLst>
              </a:tr>
              <a:tr h="370840">
                <a:tc>
                  <a:txBody>
                    <a:bodyPr/>
                    <a:lstStyle/>
                    <a:p>
                      <a:r>
                        <a:rPr lang="en-US" sz="1800" b="0" i="0" kern="1200" dirty="0" err="1">
                          <a:solidFill>
                            <a:schemeClr val="dk1"/>
                          </a:solidFill>
                          <a:effectLst/>
                          <a:latin typeface="+mn-lt"/>
                          <a:ea typeface="+mn-ea"/>
                          <a:cs typeface="+mn-cs"/>
                        </a:rPr>
                        <a:t>PredicateValidationReference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r>
                        <a:rPr lang="es-ES" sz="1800" b="0" i="0" kern="1200" dirty="0">
                          <a:solidFill>
                            <a:schemeClr val="dk1"/>
                          </a:solidFill>
                          <a:effectLst/>
                          <a:latin typeface="+mn-lt"/>
                          <a:ea typeface="+mn-ea"/>
                          <a:cs typeface="+mn-cs"/>
                        </a:rPr>
                        <a:t>Le </a:t>
                      </a:r>
                      <a:r>
                        <a:rPr lang="es-ES" sz="1800" b="0" i="0" kern="1200" dirty="0" err="1">
                          <a:solidFill>
                            <a:schemeClr val="dk1"/>
                          </a:solidFill>
                          <a:effectLst/>
                          <a:latin typeface="+mn-lt"/>
                          <a:ea typeface="+mn-ea"/>
                          <a:cs typeface="+mn-cs"/>
                        </a:rPr>
                        <a:t>prmiten</a:t>
                      </a:r>
                      <a:r>
                        <a:rPr lang="es-ES" sz="1800" b="0" i="0" kern="1200" dirty="0">
                          <a:solidFill>
                            <a:schemeClr val="dk1"/>
                          </a:solidFill>
                          <a:effectLst/>
                          <a:latin typeface="+mn-lt"/>
                          <a:ea typeface="+mn-ea"/>
                          <a:cs typeface="+mn-cs"/>
                        </a:rPr>
                        <a:t> realizar un proceso de validación para asegurarse de que solo se introducen datos bien formados.</a:t>
                      </a:r>
                      <a:endParaRPr lang="en-US" dirty="0"/>
                    </a:p>
                  </a:txBody>
                  <a:tcPr/>
                </a:tc>
                <a:extLst>
                  <a:ext uri="{0D108BD9-81ED-4DB2-BD59-A6C34878D82A}">
                    <a16:rowId xmlns:a16="http://schemas.microsoft.com/office/drawing/2014/main" val="355160266"/>
                  </a:ext>
                </a:extLst>
              </a:tr>
            </a:tbl>
          </a:graphicData>
        </a:graphic>
      </p:graphicFrame>
    </p:spTree>
    <p:extLst>
      <p:ext uri="{BB962C8B-B14F-4D97-AF65-F5344CB8AC3E}">
        <p14:creationId xmlns:p14="http://schemas.microsoft.com/office/powerpoint/2010/main" val="29395742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Demo</a:t>
            </a:r>
            <a:r>
              <a:rPr lang="en-US" sz="6000" dirty="0"/>
              <a:t> Claims Schemas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67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5" y="1112675"/>
            <a:ext cx="7776370" cy="651610"/>
          </a:xfrm>
        </p:spPr>
        <p:txBody>
          <a:bodyPr/>
          <a:lstStyle/>
          <a:p>
            <a:r>
              <a:rPr lang="es-ES" sz="3600" dirty="0" err="1"/>
              <a:t>Predicates</a:t>
            </a:r>
            <a:endParaRPr lang="en-ES" sz="3600" dirty="0"/>
          </a:p>
        </p:txBody>
      </p:sp>
      <p:pic>
        <p:nvPicPr>
          <p:cNvPr id="9" name="Picture 7" descr="Diagram showing Predicates and Predicate Validations relationship">
            <a:extLst>
              <a:ext uri="{FF2B5EF4-FFF2-40B4-BE49-F238E27FC236}">
                <a16:creationId xmlns:a16="http://schemas.microsoft.com/office/drawing/2014/main" id="{1DE14774-157C-C034-289B-02631B186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952" y="1954785"/>
            <a:ext cx="7038095" cy="3961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3518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1653503355"/>
              </p:ext>
            </p:extLst>
          </p:nvPr>
        </p:nvGraphicFramePr>
        <p:xfrm>
          <a:off x="901700" y="1024466"/>
          <a:ext cx="10617200" cy="7416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85900">
                  <a:extLst>
                    <a:ext uri="{9D8B030D-6E8A-4147-A177-3AD203B41FA5}">
                      <a16:colId xmlns:a16="http://schemas.microsoft.com/office/drawing/2014/main" val="1055122339"/>
                    </a:ext>
                  </a:extLst>
                </a:gridCol>
                <a:gridCol w="59944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err="1"/>
                        <a:t>Predicate</a:t>
                      </a:r>
                      <a:endParaRPr lang="en-US" dirty="0"/>
                    </a:p>
                  </a:txBody>
                  <a:tcPr/>
                </a:tc>
                <a:tc>
                  <a:txBody>
                    <a:bodyPr/>
                    <a:lstStyle/>
                    <a:p>
                      <a:r>
                        <a:rPr lang="es-ES" dirty="0"/>
                        <a:t>1:n</a:t>
                      </a:r>
                      <a:endParaRPr lang="en-US" dirty="0"/>
                    </a:p>
                  </a:txBody>
                  <a:tcPr/>
                </a:tc>
                <a:tc>
                  <a:txBody>
                    <a:bodyPr/>
                    <a:lstStyle/>
                    <a:p>
                      <a:r>
                        <a:rPr lang="en-US" sz="1800" b="0" i="0" kern="1200" dirty="0">
                          <a:solidFill>
                            <a:schemeClr val="dk1"/>
                          </a:solidFill>
                          <a:effectLst/>
                          <a:latin typeface="+mn-lt"/>
                          <a:ea typeface="+mn-ea"/>
                          <a:cs typeface="+mn-cs"/>
                        </a:rPr>
                        <a:t>Una </a:t>
                      </a:r>
                      <a:r>
                        <a:rPr lang="en-US" sz="1800" b="0" i="0" kern="1200" dirty="0" err="1">
                          <a:solidFill>
                            <a:schemeClr val="dk1"/>
                          </a:solidFill>
                          <a:effectLst/>
                          <a:latin typeface="+mn-lt"/>
                          <a:ea typeface="+mn-ea"/>
                          <a:cs typeface="+mn-cs"/>
                        </a:rPr>
                        <a:t>lista</a:t>
                      </a:r>
                      <a:r>
                        <a:rPr lang="en-US" sz="1800" b="0" i="0" kern="1200" dirty="0">
                          <a:solidFill>
                            <a:schemeClr val="dk1"/>
                          </a:solidFill>
                          <a:effectLst/>
                          <a:latin typeface="+mn-lt"/>
                          <a:ea typeface="+mn-ea"/>
                          <a:cs typeface="+mn-cs"/>
                        </a:rPr>
                        <a:t> de </a:t>
                      </a:r>
                      <a:r>
                        <a:rPr lang="en-US" sz="1800" b="0" i="0" kern="1200" dirty="0" err="1">
                          <a:solidFill>
                            <a:schemeClr val="dk1"/>
                          </a:solidFill>
                          <a:effectLst/>
                          <a:latin typeface="+mn-lt"/>
                          <a:ea typeface="+mn-ea"/>
                          <a:cs typeface="+mn-cs"/>
                        </a:rPr>
                        <a:t>predicados</a:t>
                      </a: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448548702"/>
                  </a:ext>
                </a:extLst>
              </a:tr>
            </a:tbl>
          </a:graphicData>
        </a:graphic>
      </p:graphicFrame>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1387199204"/>
              </p:ext>
            </p:extLst>
          </p:nvPr>
        </p:nvGraphicFramePr>
        <p:xfrm>
          <a:off x="901700" y="2319866"/>
          <a:ext cx="10617200" cy="2296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a: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Un identificador que se usa para el predicado.</a:t>
                      </a:r>
                      <a:endParaRPr lang="en-US" dirty="0"/>
                    </a:p>
                  </a:txBody>
                  <a:tcPr/>
                </a:tc>
                <a:extLst>
                  <a:ext uri="{0D108BD9-81ED-4DB2-BD59-A6C34878D82A}">
                    <a16:rowId xmlns:a16="http://schemas.microsoft.com/office/drawing/2014/main" val="1448548702"/>
                  </a:ext>
                </a:extLst>
              </a:tr>
              <a:tr h="370840">
                <a:tc>
                  <a:txBody>
                    <a:bodyPr/>
                    <a:lstStyle/>
                    <a:p>
                      <a:r>
                        <a:rPr lang="en-US" sz="1800" b="0" i="0" kern="1200" dirty="0">
                          <a:solidFill>
                            <a:schemeClr val="dk1"/>
                          </a:solidFill>
                          <a:effectLst/>
                          <a:latin typeface="+mn-lt"/>
                          <a:ea typeface="+mn-ea"/>
                          <a:cs typeface="+mn-cs"/>
                        </a:rPr>
                        <a:t>Method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pPr algn="l" fontAlgn="t"/>
                      <a:r>
                        <a:rPr lang="es-ES" dirty="0">
                          <a:effectLst/>
                        </a:rPr>
                        <a:t>El tipo de método que se usará para la validación. Valores posibles: </a:t>
                      </a:r>
                      <a:r>
                        <a:rPr lang="es-ES" sz="1800" kern="1200" dirty="0" err="1">
                          <a:solidFill>
                            <a:schemeClr val="dk1"/>
                          </a:solidFill>
                          <a:effectLst/>
                          <a:latin typeface="+mn-lt"/>
                          <a:ea typeface="+mn-ea"/>
                          <a:cs typeface="+mn-cs"/>
                          <a:hlinkClick r:id="rId3">
                            <a:extLst>
                              <a:ext uri="{A12FA001-AC4F-418D-AE19-62706E023703}">
                                <ahyp:hlinkClr xmlns:ahyp="http://schemas.microsoft.com/office/drawing/2018/hyperlinkcolor" val="tx"/>
                              </a:ext>
                            </a:extLst>
                          </a:hlinkClick>
                        </a:rPr>
                        <a:t>IsLengthRange</a:t>
                      </a:r>
                      <a:r>
                        <a:rPr lang="es-ES" sz="1800" kern="1200" dirty="0">
                          <a:solidFill>
                            <a:schemeClr val="dk1"/>
                          </a:solidFill>
                          <a:effectLst/>
                          <a:latin typeface="+mn-lt"/>
                          <a:ea typeface="+mn-ea"/>
                          <a:cs typeface="+mn-cs"/>
                        </a:rPr>
                        <a:t>, </a:t>
                      </a:r>
                      <a:r>
                        <a:rPr lang="es-ES" sz="1800" kern="1200" dirty="0" err="1">
                          <a:solidFill>
                            <a:schemeClr val="dk1"/>
                          </a:solidFill>
                          <a:effectLst/>
                          <a:latin typeface="+mn-lt"/>
                          <a:ea typeface="+mn-ea"/>
                          <a:cs typeface="+mn-cs"/>
                          <a:hlinkClick r:id="rId4">
                            <a:extLst>
                              <a:ext uri="{A12FA001-AC4F-418D-AE19-62706E023703}">
                                <ahyp:hlinkClr xmlns:ahyp="http://schemas.microsoft.com/office/drawing/2018/hyperlinkcolor" val="tx"/>
                              </a:ext>
                            </a:extLst>
                          </a:hlinkClick>
                        </a:rPr>
                        <a:t>MatchesRegex</a:t>
                      </a:r>
                      <a:r>
                        <a:rPr lang="es-ES" sz="1800" kern="1200" dirty="0">
                          <a:solidFill>
                            <a:schemeClr val="dk1"/>
                          </a:solidFill>
                          <a:effectLst/>
                          <a:latin typeface="+mn-lt"/>
                          <a:ea typeface="+mn-ea"/>
                          <a:cs typeface="+mn-cs"/>
                        </a:rPr>
                        <a:t>, </a:t>
                      </a:r>
                      <a:r>
                        <a:rPr lang="es-ES" sz="1800" kern="1200" dirty="0" err="1">
                          <a:solidFill>
                            <a:schemeClr val="dk1"/>
                          </a:solidFill>
                          <a:effectLst/>
                          <a:latin typeface="+mn-lt"/>
                          <a:ea typeface="+mn-ea"/>
                          <a:cs typeface="+mn-cs"/>
                          <a:hlinkClick r:id="rId5">
                            <a:extLst>
                              <a:ext uri="{A12FA001-AC4F-418D-AE19-62706E023703}">
                                <ahyp:hlinkClr xmlns:ahyp="http://schemas.microsoft.com/office/drawing/2018/hyperlinkcolor" val="tx"/>
                              </a:ext>
                            </a:extLst>
                          </a:hlinkClick>
                        </a:rPr>
                        <a:t>IncludesCharacters</a:t>
                      </a:r>
                      <a:r>
                        <a:rPr lang="es-ES" sz="1800" kern="1200" dirty="0">
                          <a:solidFill>
                            <a:schemeClr val="dk1"/>
                          </a:solidFill>
                          <a:effectLst/>
                          <a:latin typeface="+mn-lt"/>
                          <a:ea typeface="+mn-ea"/>
                          <a:cs typeface="+mn-cs"/>
                        </a:rPr>
                        <a:t> o </a:t>
                      </a:r>
                      <a:r>
                        <a:rPr lang="es-ES" sz="1800" kern="1200" dirty="0" err="1">
                          <a:solidFill>
                            <a:schemeClr val="dk1"/>
                          </a:solidFill>
                          <a:effectLst/>
                          <a:latin typeface="+mn-lt"/>
                          <a:ea typeface="+mn-ea"/>
                          <a:cs typeface="+mn-cs"/>
                          <a:hlinkClick r:id="rId6">
                            <a:extLst>
                              <a:ext uri="{A12FA001-AC4F-418D-AE19-62706E023703}">
                                <ahyp:hlinkClr xmlns:ahyp="http://schemas.microsoft.com/office/drawing/2018/hyperlinkcolor" val="tx"/>
                              </a:ext>
                            </a:extLst>
                          </a:hlinkClick>
                        </a:rPr>
                        <a:t>IsDateRange</a:t>
                      </a:r>
                      <a:r>
                        <a:rPr lang="es-ES" sz="1800" kern="1200" dirty="0">
                          <a:solidFill>
                            <a:schemeClr val="dk1"/>
                          </a:solidFill>
                          <a:effectLst/>
                          <a:latin typeface="+mn-lt"/>
                          <a:ea typeface="+mn-ea"/>
                          <a:cs typeface="+mn-cs"/>
                        </a:rPr>
                        <a:t>.</a:t>
                      </a:r>
                    </a:p>
                  </a:txBody>
                  <a:tcPr/>
                </a:tc>
                <a:extLst>
                  <a:ext uri="{0D108BD9-81ED-4DB2-BD59-A6C34878D82A}">
                    <a16:rowId xmlns:a16="http://schemas.microsoft.com/office/drawing/2014/main" val="2140406810"/>
                  </a:ext>
                </a:extLst>
              </a:tr>
              <a:tr h="370840">
                <a:tc>
                  <a:txBody>
                    <a:bodyPr/>
                    <a:lstStyle/>
                    <a:p>
                      <a:r>
                        <a:rPr lang="en-US" sz="1800" b="0" i="0" kern="1200" dirty="0" err="1">
                          <a:solidFill>
                            <a:schemeClr val="dk1"/>
                          </a:solidFill>
                          <a:effectLst/>
                          <a:latin typeface="+mn-lt"/>
                          <a:ea typeface="+mn-ea"/>
                          <a:cs typeface="+mn-cs"/>
                        </a:rPr>
                        <a:t>HelpText</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Si se produce un error en la comprobación, un mensaje de error para los usuarios.</a:t>
                      </a:r>
                      <a:endParaRPr lang="en-US" dirty="0"/>
                    </a:p>
                  </a:txBody>
                  <a:tcPr/>
                </a:tc>
                <a:extLst>
                  <a:ext uri="{0D108BD9-81ED-4DB2-BD59-A6C34878D82A}">
                    <a16:rowId xmlns:a16="http://schemas.microsoft.com/office/drawing/2014/main" val="378779173"/>
                  </a:ext>
                </a:extLst>
              </a:tr>
            </a:tbl>
          </a:graphicData>
        </a:graphic>
      </p:graphicFrame>
    </p:spTree>
    <p:extLst>
      <p:ext uri="{BB962C8B-B14F-4D97-AF65-F5344CB8AC3E}">
        <p14:creationId xmlns:p14="http://schemas.microsoft.com/office/powerpoint/2010/main" val="391186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IsLengthRange</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IsLengthBetween8And64</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IsLengthRange</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password must be between 8 and 64 characters.</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Minimum</a:t>
            </a:r>
            <a:r>
              <a:rPr lang="en-US" dirty="0">
                <a:solidFill>
                  <a:schemeClr val="accent6">
                    <a:lumMod val="60000"/>
                    <a:lumOff val="40000"/>
                  </a:schemeClr>
                </a:solidFill>
              </a:rPr>
              <a:t>"&gt;</a:t>
            </a:r>
            <a:r>
              <a:rPr lang="en-US" dirty="0"/>
              <a:t>8</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Maximum</a:t>
            </a:r>
            <a:r>
              <a:rPr lang="en-US" dirty="0">
                <a:solidFill>
                  <a:schemeClr val="accent6">
                    <a:lumMod val="60000"/>
                    <a:lumOff val="40000"/>
                  </a:schemeClr>
                </a:solidFill>
              </a:rPr>
              <a:t>"&gt;</a:t>
            </a:r>
            <a:r>
              <a:rPr lang="en-US" dirty="0"/>
              <a:t>64</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4243312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Custom-branded solution</a:t>
            </a:r>
          </a:p>
        </p:txBody>
      </p:sp>
      <p:pic>
        <p:nvPicPr>
          <p:cNvPr id="1026" name="Picture 2" descr="Customized sign-up and sign-in pages and background image">
            <a:extLst>
              <a:ext uri="{FF2B5EF4-FFF2-40B4-BE49-F238E27FC236}">
                <a16:creationId xmlns:a16="http://schemas.microsoft.com/office/drawing/2014/main" id="{36135B7C-4A9A-8185-7271-C0A1368DE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5474" y="2286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D3503822-6622-C0E8-E495-A03A96B05389}"/>
              </a:ext>
            </a:extLst>
          </p:cNvPr>
          <p:cNvPicPr>
            <a:picLocks noChangeAspect="1"/>
          </p:cNvPicPr>
          <p:nvPr/>
        </p:nvPicPr>
        <p:blipFill>
          <a:blip r:embed="rId4"/>
          <a:stretch>
            <a:fillRect/>
          </a:stretch>
        </p:blipFill>
        <p:spPr>
          <a:xfrm>
            <a:off x="534526" y="2286000"/>
            <a:ext cx="5091953" cy="4572000"/>
          </a:xfrm>
          <a:prstGeom prst="rect">
            <a:avLst/>
          </a:prstGeom>
        </p:spPr>
      </p:pic>
    </p:spTree>
    <p:extLst>
      <p:ext uri="{BB962C8B-B14F-4D97-AF65-F5344CB8AC3E}">
        <p14:creationId xmlns:p14="http://schemas.microsoft.com/office/powerpoint/2010/main" val="853644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MatchesRegex</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PIN</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MatchesRegex</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password must be numbers only.</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RegularExpression</a:t>
            </a:r>
            <a:r>
              <a:rPr lang="en-US" dirty="0">
                <a:solidFill>
                  <a:schemeClr val="accent6">
                    <a:lumMod val="60000"/>
                    <a:lumOff val="40000"/>
                  </a:schemeClr>
                </a:solidFill>
              </a:rPr>
              <a:t>"&gt;</a:t>
            </a:r>
            <a:r>
              <a:rPr lang="en-US" dirty="0"/>
              <a:t>^[0-9]+$&lt;/</a:t>
            </a:r>
            <a:r>
              <a:rPr lang="en-US" dirty="0">
                <a:solidFill>
                  <a:schemeClr val="accent6">
                    <a:lumMod val="60000"/>
                    <a:lumOff val="40000"/>
                  </a:schemeClr>
                </a:solidFill>
              </a:rPr>
              <a: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8524046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IncludeCharacters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Lowercase</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IncludesCharacters</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a lowercase letter</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CharacterSet</a:t>
            </a:r>
            <a:r>
              <a:rPr lang="en-US" dirty="0">
                <a:solidFill>
                  <a:schemeClr val="accent6">
                    <a:lumMod val="60000"/>
                    <a:lumOff val="40000"/>
                  </a:schemeClr>
                </a:solidFill>
              </a:rPr>
              <a:t>"&gt;</a:t>
            </a:r>
            <a:r>
              <a:rPr lang="en-US" dirty="0"/>
              <a:t>a-z</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6626917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IsDateRange</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DateRange</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IsDateRange</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date must be between 1970-01-01 and today.</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Minimum</a:t>
            </a:r>
            <a:r>
              <a:rPr lang="en-US" dirty="0">
                <a:solidFill>
                  <a:schemeClr val="accent6">
                    <a:lumMod val="60000"/>
                    <a:lumOff val="40000"/>
                  </a:schemeClr>
                </a:solidFill>
              </a:rPr>
              <a:t>"&gt;</a:t>
            </a:r>
            <a:r>
              <a:rPr lang="en-US" dirty="0"/>
              <a:t>1970-01-01</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Maximum</a:t>
            </a:r>
            <a:r>
              <a:rPr lang="en-US" dirty="0">
                <a:solidFill>
                  <a:schemeClr val="accent6">
                    <a:lumMod val="60000"/>
                    <a:lumOff val="40000"/>
                  </a:schemeClr>
                </a:solidFill>
              </a:rPr>
              <a:t>"&gt;</a:t>
            </a:r>
            <a:r>
              <a:rPr lang="en-US" dirty="0"/>
              <a:t>Today</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5861279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Predicate</a:t>
            </a:r>
            <a:r>
              <a:rPr lang="es-ES" dirty="0"/>
              <a:t> </a:t>
            </a:r>
            <a:r>
              <a:rPr lang="es-ES" dirty="0" err="1"/>
              <a:t>Validations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UserHelpText</a:t>
            </a:r>
            <a:r>
              <a:rPr lang="en-US" dirty="0">
                <a:solidFill>
                  <a:schemeClr val="accent6">
                    <a:lumMod val="60000"/>
                    <a:lumOff val="40000"/>
                  </a:schemeClr>
                </a:solidFill>
              </a:rPr>
              <a:t>&gt;&lt;/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PredicateReferences</a:t>
            </a:r>
            <a:r>
              <a:rPr lang="en-US" dirty="0">
                <a:solidFill>
                  <a:schemeClr val="accent6">
                    <a:lumMod val="60000"/>
                    <a:lumOff val="40000"/>
                  </a:schemeClr>
                </a:solidFill>
              </a:rPr>
              <a:t> </a:t>
            </a:r>
            <a:r>
              <a:rPr lang="en-US" dirty="0" err="1">
                <a:solidFill>
                  <a:schemeClr val="accent3">
                    <a:lumMod val="40000"/>
                    <a:lumOff val="60000"/>
                  </a:schemeClr>
                </a:solidFill>
              </a:rPr>
              <a:t>MatchAtLeast</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 /&gt;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a:t>
            </a:r>
            <a:r>
              <a:rPr lang="en-US" dirty="0">
                <a:solidFill>
                  <a:schemeClr val="accent6">
                    <a:lumMod val="60000"/>
                    <a:lumOff val="40000"/>
                  </a:schemeClr>
                </a:solidFill>
              </a:rPr>
              <a:t>&gt;</a:t>
            </a:r>
          </a:p>
          <a:p>
            <a:r>
              <a:rPr lang="en-US" dirty="0"/>
              <a:t>. . .</a:t>
            </a:r>
          </a:p>
          <a:p>
            <a:r>
              <a:rPr lang="en-US" dirty="0">
                <a:solidFill>
                  <a:schemeClr val="accent6">
                    <a:lumMod val="60000"/>
                    <a:lumOff val="40000"/>
                  </a:schemeClr>
                </a:solidFill>
              </a:rPr>
              <a:t>&lt;/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endParaRPr lang="en-ES" dirty="0">
              <a:solidFill>
                <a:schemeClr val="accent6">
                  <a:lumMod val="60000"/>
                  <a:lumOff val="40000"/>
                </a:schemeClr>
              </a:solidFill>
            </a:endParaRPr>
          </a:p>
          <a:p>
            <a:endParaRPr lang="en-ES" dirty="0"/>
          </a:p>
        </p:txBody>
      </p:sp>
    </p:spTree>
    <p:extLst>
      <p:ext uri="{BB962C8B-B14F-4D97-AF65-F5344CB8AC3E}">
        <p14:creationId xmlns:p14="http://schemas.microsoft.com/office/powerpoint/2010/main" val="2162873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nvGraphicFramePr>
        <p:xfrm>
          <a:off x="901700" y="1024466"/>
          <a:ext cx="10617200" cy="7416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85900">
                  <a:extLst>
                    <a:ext uri="{9D8B030D-6E8A-4147-A177-3AD203B41FA5}">
                      <a16:colId xmlns:a16="http://schemas.microsoft.com/office/drawing/2014/main" val="1055122339"/>
                    </a:ext>
                  </a:extLst>
                </a:gridCol>
                <a:gridCol w="59944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err="1"/>
                        <a:t>Predicate</a:t>
                      </a:r>
                      <a:endParaRPr lang="en-US" dirty="0"/>
                    </a:p>
                  </a:txBody>
                  <a:tcPr/>
                </a:tc>
                <a:tc>
                  <a:txBody>
                    <a:bodyPr/>
                    <a:lstStyle/>
                    <a:p>
                      <a:r>
                        <a:rPr lang="es-ES" dirty="0"/>
                        <a:t>1:n</a:t>
                      </a:r>
                      <a:endParaRPr lang="en-US" dirty="0"/>
                    </a:p>
                  </a:txBody>
                  <a:tcPr/>
                </a:tc>
                <a:tc>
                  <a:txBody>
                    <a:bodyPr/>
                    <a:lstStyle/>
                    <a:p>
                      <a:r>
                        <a:rPr lang="en-US" sz="1800" b="0" i="0" kern="1200" dirty="0">
                          <a:solidFill>
                            <a:schemeClr val="dk1"/>
                          </a:solidFill>
                          <a:effectLst/>
                          <a:latin typeface="+mn-lt"/>
                          <a:ea typeface="+mn-ea"/>
                          <a:cs typeface="+mn-cs"/>
                        </a:rPr>
                        <a:t>Una </a:t>
                      </a:r>
                      <a:r>
                        <a:rPr lang="en-US" sz="1800" b="0" i="0" kern="1200" dirty="0" err="1">
                          <a:solidFill>
                            <a:schemeClr val="dk1"/>
                          </a:solidFill>
                          <a:effectLst/>
                          <a:latin typeface="+mn-lt"/>
                          <a:ea typeface="+mn-ea"/>
                          <a:cs typeface="+mn-cs"/>
                        </a:rPr>
                        <a:t>lista</a:t>
                      </a:r>
                      <a:r>
                        <a:rPr lang="en-US" sz="1800" b="0" i="0" kern="1200" dirty="0">
                          <a:solidFill>
                            <a:schemeClr val="dk1"/>
                          </a:solidFill>
                          <a:effectLst/>
                          <a:latin typeface="+mn-lt"/>
                          <a:ea typeface="+mn-ea"/>
                          <a:cs typeface="+mn-cs"/>
                        </a:rPr>
                        <a:t> de </a:t>
                      </a:r>
                      <a:r>
                        <a:rPr lang="en-US" sz="1800" b="0" i="0" kern="1200" dirty="0" err="1">
                          <a:solidFill>
                            <a:schemeClr val="dk1"/>
                          </a:solidFill>
                          <a:effectLst/>
                          <a:latin typeface="+mn-lt"/>
                          <a:ea typeface="+mn-ea"/>
                          <a:cs typeface="+mn-cs"/>
                        </a:rPr>
                        <a:t>predicados</a:t>
                      </a: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448548702"/>
                  </a:ext>
                </a:extLst>
              </a:tr>
            </a:tbl>
          </a:graphicData>
        </a:graphic>
      </p:graphicFrame>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nvGraphicFramePr>
        <p:xfrm>
          <a:off x="901700" y="2319866"/>
          <a:ext cx="10617200" cy="2296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a: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Un identificador que se usa para el predicado.</a:t>
                      </a:r>
                      <a:endParaRPr lang="en-US" dirty="0"/>
                    </a:p>
                  </a:txBody>
                  <a:tcPr/>
                </a:tc>
                <a:extLst>
                  <a:ext uri="{0D108BD9-81ED-4DB2-BD59-A6C34878D82A}">
                    <a16:rowId xmlns:a16="http://schemas.microsoft.com/office/drawing/2014/main" val="1448548702"/>
                  </a:ext>
                </a:extLst>
              </a:tr>
              <a:tr h="370840">
                <a:tc>
                  <a:txBody>
                    <a:bodyPr/>
                    <a:lstStyle/>
                    <a:p>
                      <a:r>
                        <a:rPr lang="en-US" sz="1800" b="0" i="0" kern="1200" dirty="0">
                          <a:solidFill>
                            <a:schemeClr val="dk1"/>
                          </a:solidFill>
                          <a:effectLst/>
                          <a:latin typeface="+mn-lt"/>
                          <a:ea typeface="+mn-ea"/>
                          <a:cs typeface="+mn-cs"/>
                        </a:rPr>
                        <a:t>Method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pPr algn="l" fontAlgn="t"/>
                      <a:r>
                        <a:rPr lang="es-ES" dirty="0">
                          <a:effectLst/>
                        </a:rPr>
                        <a:t>El tipo de método que se usará para la validación. Valores posibles: </a:t>
                      </a:r>
                      <a:r>
                        <a:rPr lang="es-ES" sz="1800" kern="1200" dirty="0" err="1">
                          <a:solidFill>
                            <a:schemeClr val="dk1"/>
                          </a:solidFill>
                          <a:effectLst/>
                          <a:latin typeface="+mn-lt"/>
                          <a:ea typeface="+mn-ea"/>
                          <a:cs typeface="+mn-cs"/>
                          <a:hlinkClick r:id="rId3">
                            <a:extLst>
                              <a:ext uri="{A12FA001-AC4F-418D-AE19-62706E023703}">
                                <ahyp:hlinkClr xmlns:ahyp="http://schemas.microsoft.com/office/drawing/2018/hyperlinkcolor" val="tx"/>
                              </a:ext>
                            </a:extLst>
                          </a:hlinkClick>
                        </a:rPr>
                        <a:t>IsLengthRange</a:t>
                      </a:r>
                      <a:r>
                        <a:rPr lang="es-ES" sz="1800" kern="1200" dirty="0">
                          <a:solidFill>
                            <a:schemeClr val="dk1"/>
                          </a:solidFill>
                          <a:effectLst/>
                          <a:latin typeface="+mn-lt"/>
                          <a:ea typeface="+mn-ea"/>
                          <a:cs typeface="+mn-cs"/>
                        </a:rPr>
                        <a:t>, </a:t>
                      </a:r>
                      <a:r>
                        <a:rPr lang="es-ES" sz="1800" kern="1200" dirty="0" err="1">
                          <a:solidFill>
                            <a:schemeClr val="dk1"/>
                          </a:solidFill>
                          <a:effectLst/>
                          <a:latin typeface="+mn-lt"/>
                          <a:ea typeface="+mn-ea"/>
                          <a:cs typeface="+mn-cs"/>
                          <a:hlinkClick r:id="rId4">
                            <a:extLst>
                              <a:ext uri="{A12FA001-AC4F-418D-AE19-62706E023703}">
                                <ahyp:hlinkClr xmlns:ahyp="http://schemas.microsoft.com/office/drawing/2018/hyperlinkcolor" val="tx"/>
                              </a:ext>
                            </a:extLst>
                          </a:hlinkClick>
                        </a:rPr>
                        <a:t>MatchesRegex</a:t>
                      </a:r>
                      <a:r>
                        <a:rPr lang="es-ES" sz="1800" kern="1200" dirty="0">
                          <a:solidFill>
                            <a:schemeClr val="dk1"/>
                          </a:solidFill>
                          <a:effectLst/>
                          <a:latin typeface="+mn-lt"/>
                          <a:ea typeface="+mn-ea"/>
                          <a:cs typeface="+mn-cs"/>
                        </a:rPr>
                        <a:t>, </a:t>
                      </a:r>
                      <a:r>
                        <a:rPr lang="es-ES" sz="1800" kern="1200" dirty="0" err="1">
                          <a:solidFill>
                            <a:schemeClr val="dk1"/>
                          </a:solidFill>
                          <a:effectLst/>
                          <a:latin typeface="+mn-lt"/>
                          <a:ea typeface="+mn-ea"/>
                          <a:cs typeface="+mn-cs"/>
                          <a:hlinkClick r:id="rId5">
                            <a:extLst>
                              <a:ext uri="{A12FA001-AC4F-418D-AE19-62706E023703}">
                                <ahyp:hlinkClr xmlns:ahyp="http://schemas.microsoft.com/office/drawing/2018/hyperlinkcolor" val="tx"/>
                              </a:ext>
                            </a:extLst>
                          </a:hlinkClick>
                        </a:rPr>
                        <a:t>IncludesCharacters</a:t>
                      </a:r>
                      <a:r>
                        <a:rPr lang="es-ES" sz="1800" kern="1200" dirty="0">
                          <a:solidFill>
                            <a:schemeClr val="dk1"/>
                          </a:solidFill>
                          <a:effectLst/>
                          <a:latin typeface="+mn-lt"/>
                          <a:ea typeface="+mn-ea"/>
                          <a:cs typeface="+mn-cs"/>
                        </a:rPr>
                        <a:t> o </a:t>
                      </a:r>
                      <a:r>
                        <a:rPr lang="es-ES" sz="1800" kern="1200" dirty="0" err="1">
                          <a:solidFill>
                            <a:schemeClr val="dk1"/>
                          </a:solidFill>
                          <a:effectLst/>
                          <a:latin typeface="+mn-lt"/>
                          <a:ea typeface="+mn-ea"/>
                          <a:cs typeface="+mn-cs"/>
                          <a:hlinkClick r:id="rId6">
                            <a:extLst>
                              <a:ext uri="{A12FA001-AC4F-418D-AE19-62706E023703}">
                                <ahyp:hlinkClr xmlns:ahyp="http://schemas.microsoft.com/office/drawing/2018/hyperlinkcolor" val="tx"/>
                              </a:ext>
                            </a:extLst>
                          </a:hlinkClick>
                        </a:rPr>
                        <a:t>IsDateRange</a:t>
                      </a:r>
                      <a:r>
                        <a:rPr lang="es-ES" sz="1800" kern="1200" dirty="0">
                          <a:solidFill>
                            <a:schemeClr val="dk1"/>
                          </a:solidFill>
                          <a:effectLst/>
                          <a:latin typeface="+mn-lt"/>
                          <a:ea typeface="+mn-ea"/>
                          <a:cs typeface="+mn-cs"/>
                        </a:rPr>
                        <a:t>.</a:t>
                      </a:r>
                    </a:p>
                  </a:txBody>
                  <a:tcPr/>
                </a:tc>
                <a:extLst>
                  <a:ext uri="{0D108BD9-81ED-4DB2-BD59-A6C34878D82A}">
                    <a16:rowId xmlns:a16="http://schemas.microsoft.com/office/drawing/2014/main" val="2140406810"/>
                  </a:ext>
                </a:extLst>
              </a:tr>
              <a:tr h="370840">
                <a:tc>
                  <a:txBody>
                    <a:bodyPr/>
                    <a:lstStyle/>
                    <a:p>
                      <a:r>
                        <a:rPr lang="en-US" sz="1800" b="0" i="0" kern="1200" dirty="0" err="1">
                          <a:solidFill>
                            <a:schemeClr val="dk1"/>
                          </a:solidFill>
                          <a:effectLst/>
                          <a:latin typeface="+mn-lt"/>
                          <a:ea typeface="+mn-ea"/>
                          <a:cs typeface="+mn-cs"/>
                        </a:rPr>
                        <a:t>HelpText</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Si se produce un error en la comprobación, un mensaje de error para los usuarios.</a:t>
                      </a:r>
                      <a:endParaRPr lang="en-US" dirty="0"/>
                    </a:p>
                  </a:txBody>
                  <a:tcPr/>
                </a:tc>
                <a:extLst>
                  <a:ext uri="{0D108BD9-81ED-4DB2-BD59-A6C34878D82A}">
                    <a16:rowId xmlns:a16="http://schemas.microsoft.com/office/drawing/2014/main" val="378779173"/>
                  </a:ext>
                </a:extLst>
              </a:tr>
            </a:tbl>
          </a:graphicData>
        </a:graphic>
      </p:graphicFrame>
    </p:spTree>
    <p:extLst>
      <p:ext uri="{BB962C8B-B14F-4D97-AF65-F5344CB8AC3E}">
        <p14:creationId xmlns:p14="http://schemas.microsoft.com/office/powerpoint/2010/main" val="15053331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a:t>
            </a:r>
            <a:r>
              <a:rPr lang="en-US" sz="6000" dirty="0" err="1"/>
              <a:t>Predicados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9886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3.</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527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Transformations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5">
                    <a:lumMod val="60000"/>
                    <a:lumOff val="40000"/>
                  </a:schemeClr>
                </a:solidFill>
              </a:rPr>
              <a:t>"&lt;identifier&gt;</a:t>
            </a:r>
            <a:r>
              <a:rPr lang="en-US" dirty="0">
                <a:solidFill>
                  <a:schemeClr val="accent6">
                    <a:lumMod val="60000"/>
                    <a:lumOff val="40000"/>
                  </a:schemeClr>
                </a:solidFill>
              </a:rPr>
              <a:t>" </a:t>
            </a:r>
            <a:r>
              <a:rPr lang="en-US" dirty="0" err="1">
                <a:solidFill>
                  <a:schemeClr val="accent3">
                    <a:lumMod val="40000"/>
                    <a:lumOff val="60000"/>
                  </a:schemeClr>
                </a:solidFill>
              </a:rPr>
              <a:t>TransformationMethod</a:t>
            </a:r>
            <a:r>
              <a:rPr lang="en-US" dirty="0">
                <a:solidFill>
                  <a:schemeClr val="accent3">
                    <a:lumMod val="40000"/>
                    <a:lumOff val="60000"/>
                  </a:schemeClr>
                </a:solidFill>
              </a:rPr>
              <a:t>=</a:t>
            </a:r>
            <a:r>
              <a:rPr lang="en-US" dirty="0">
                <a:solidFill>
                  <a:schemeClr val="accent5">
                    <a:lumMod val="60000"/>
                    <a:lumOff val="40000"/>
                  </a:schemeClr>
                </a:solidFill>
              </a:rPr>
              <a:t>"&lt;method&gt;</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  &lt;</a:t>
            </a:r>
            <a:r>
              <a:rPr lang="en-US" dirty="0" err="1">
                <a:solidFill>
                  <a:schemeClr val="accent6">
                    <a:lumMod val="60000"/>
                    <a:lumOff val="40000"/>
                  </a:schemeClr>
                </a:solidFill>
              </a:rPr>
              <a:t>InputClaims</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InputClaims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InputParameters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InputParameters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OutputClaims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OutputClaims</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&lt;/</a:t>
            </a:r>
            <a:r>
              <a:rPr lang="en-US" dirty="0" err="1">
                <a:solidFill>
                  <a:schemeClr val="accent6">
                    <a:lumMod val="60000"/>
                    <a:lumOff val="40000"/>
                  </a:schemeClr>
                </a:solidFill>
              </a:rPr>
              <a:t>ClaimsTransformation</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4138306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4100132343"/>
              </p:ext>
            </p:extLst>
          </p:nvPr>
        </p:nvGraphicFramePr>
        <p:xfrm>
          <a:off x="901700" y="4815840"/>
          <a:ext cx="10617200" cy="1651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58900">
                  <a:extLst>
                    <a:ext uri="{9D8B030D-6E8A-4147-A177-3AD203B41FA5}">
                      <a16:colId xmlns:a16="http://schemas.microsoft.com/office/drawing/2014/main" val="1055122339"/>
                    </a:ext>
                  </a:extLst>
                </a:gridCol>
                <a:gridCol w="61214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ClaimTypeReferenceId</a:t>
                      </a:r>
                      <a:endParaRPr lang="en-US" dirty="0"/>
                    </a:p>
                  </a:txBody>
                  <a:tcPr/>
                </a:tc>
                <a:tc>
                  <a:txBody>
                    <a:bodyPr/>
                    <a:lstStyle/>
                    <a:p>
                      <a:r>
                        <a:rPr lang="es-ES" dirty="0"/>
                        <a:t>Sí</a:t>
                      </a:r>
                      <a:endParaRPr lang="en-US" dirty="0"/>
                    </a:p>
                  </a:txBody>
                  <a:tcPr/>
                </a:tc>
                <a:tc>
                  <a:txBody>
                    <a:bodyPr/>
                    <a:lstStyle/>
                    <a:p>
                      <a:pPr algn="l" fontAlgn="t"/>
                      <a:r>
                        <a:rPr lang="es-ES" dirty="0">
                          <a:effectLst/>
                        </a:rPr>
                        <a:t>Una referencia a un </a:t>
                      </a:r>
                      <a:r>
                        <a:rPr lang="es-ES" dirty="0" err="1">
                          <a:effectLst/>
                        </a:rPr>
                        <a:t>ClaimType</a:t>
                      </a:r>
                      <a:r>
                        <a:rPr lang="es-ES" dirty="0">
                          <a:effectLst/>
                        </a:rPr>
                        <a:t> ya definido en la sección </a:t>
                      </a:r>
                      <a:r>
                        <a:rPr lang="es-ES" dirty="0" err="1">
                          <a:effectLst/>
                        </a:rPr>
                        <a:t>ClaimsSchema</a:t>
                      </a:r>
                      <a:r>
                        <a:rPr lang="es-ES" dirty="0">
                          <a:effectLst/>
                        </a:rPr>
                        <a:t>.</a:t>
                      </a: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TransformationClaimType</a:t>
                      </a:r>
                      <a:endParaRPr lang="en-US" dirty="0"/>
                    </a:p>
                  </a:txBody>
                  <a:tcPr/>
                </a:tc>
                <a:tc>
                  <a:txBody>
                    <a:bodyPr/>
                    <a:lstStyle/>
                    <a:p>
                      <a:r>
                        <a:rPr lang="es-ES" dirty="0"/>
                        <a:t>Sí</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i="0" kern="1200" dirty="0">
                          <a:solidFill>
                            <a:schemeClr val="dk1"/>
                          </a:solidFill>
                          <a:effectLst/>
                          <a:latin typeface="+mn-lt"/>
                          <a:ea typeface="+mn-ea"/>
                          <a:cs typeface="+mn-cs"/>
                        </a:rPr>
                        <a:t>Un identificador para hacer referencia a un tipo de notificación de transformación.</a:t>
                      </a:r>
                      <a:endParaRPr lang="en-US" dirty="0"/>
                    </a:p>
                  </a:txBody>
                  <a:tcPr/>
                </a:tc>
                <a:extLst>
                  <a:ext uri="{0D108BD9-81ED-4DB2-BD59-A6C34878D82A}">
                    <a16:rowId xmlns:a16="http://schemas.microsoft.com/office/drawing/2014/main" val="1587379269"/>
                  </a:ext>
                </a:extLst>
              </a:tr>
            </a:tbl>
          </a:graphicData>
        </a:graphic>
      </p:graphicFrame>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3034516675"/>
              </p:ext>
            </p:extLst>
          </p:nvPr>
        </p:nvGraphicFramePr>
        <p:xfrm>
          <a:off x="901700" y="3062816"/>
          <a:ext cx="10617200" cy="14833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a: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Identificado de transformación de notificaciones.</a:t>
                      </a:r>
                      <a:endParaRPr lang="en-US" dirty="0"/>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DataType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pPr algn="l" fontAlgn="t"/>
                      <a:r>
                        <a:rPr lang="es-ES" sz="1800" b="0" i="0" kern="1200" dirty="0">
                          <a:solidFill>
                            <a:schemeClr val="dk1"/>
                          </a:solidFill>
                          <a:effectLst/>
                          <a:latin typeface="+mn-lt"/>
                          <a:ea typeface="+mn-ea"/>
                          <a:cs typeface="+mn-cs"/>
                        </a:rPr>
                        <a:t>El tipo de datos del parámetro.</a:t>
                      </a:r>
                      <a:endParaRPr lang="es-ES" sz="1800" kern="1200" dirty="0">
                        <a:solidFill>
                          <a:schemeClr val="dk1"/>
                        </a:solidFill>
                        <a:effectLst/>
                        <a:latin typeface="+mn-lt"/>
                        <a:ea typeface="+mn-ea"/>
                        <a:cs typeface="+mn-cs"/>
                      </a:endParaRPr>
                    </a:p>
                  </a:txBody>
                  <a:tcPr/>
                </a:tc>
                <a:extLst>
                  <a:ext uri="{0D108BD9-81ED-4DB2-BD59-A6C34878D82A}">
                    <a16:rowId xmlns:a16="http://schemas.microsoft.com/office/drawing/2014/main" val="2140406810"/>
                  </a:ext>
                </a:extLst>
              </a:tr>
              <a:tr h="370840">
                <a:tc>
                  <a:txBody>
                    <a:bodyPr/>
                    <a:lstStyle/>
                    <a:p>
                      <a:r>
                        <a:rPr lang="en-US" sz="1800" b="0" i="0" kern="1200" dirty="0">
                          <a:solidFill>
                            <a:schemeClr val="dk1"/>
                          </a:solidFill>
                          <a:effectLst/>
                          <a:latin typeface="+mn-lt"/>
                          <a:ea typeface="+mn-ea"/>
                          <a:cs typeface="+mn-cs"/>
                        </a:rPr>
                        <a:t>Value</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Un valor que se pasa de forma literal a la transformación.</a:t>
                      </a:r>
                      <a:endParaRPr lang="en-US" dirty="0"/>
                    </a:p>
                  </a:txBody>
                  <a:tcPr/>
                </a:tc>
                <a:extLst>
                  <a:ext uri="{0D108BD9-81ED-4DB2-BD59-A6C34878D82A}">
                    <a16:rowId xmlns:a16="http://schemas.microsoft.com/office/drawing/2014/main" val="378779173"/>
                  </a:ext>
                </a:extLst>
              </a:tr>
            </a:tbl>
          </a:graphicData>
        </a:graphic>
      </p:graphicFrame>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3086491599"/>
              </p:ext>
            </p:extLst>
          </p:nvPr>
        </p:nvGraphicFramePr>
        <p:xfrm>
          <a:off x="901700" y="1142152"/>
          <a:ext cx="10617200" cy="1651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ClaimTypeReferenceId</a:t>
                      </a:r>
                      <a:endParaRPr lang="en-US" dirty="0"/>
                    </a:p>
                  </a:txBody>
                  <a:tcPr/>
                </a:tc>
                <a:tc>
                  <a:txBody>
                    <a:bodyPr/>
                    <a:lstStyle/>
                    <a:p>
                      <a:r>
                        <a:rPr lang="es-ES" dirty="0"/>
                        <a:t>Sí</a:t>
                      </a:r>
                      <a:endParaRPr lang="en-US" dirty="0"/>
                    </a:p>
                  </a:txBody>
                  <a:tcPr/>
                </a:tc>
                <a:tc>
                  <a:txBody>
                    <a:bodyPr/>
                    <a:lstStyle/>
                    <a:p>
                      <a:pPr algn="l" fontAlgn="t"/>
                      <a:r>
                        <a:rPr lang="es-ES" dirty="0">
                          <a:effectLst/>
                        </a:rPr>
                        <a:t>Una referencia a un </a:t>
                      </a:r>
                      <a:r>
                        <a:rPr lang="es-ES" dirty="0" err="1">
                          <a:effectLst/>
                        </a:rPr>
                        <a:t>ClaimType</a:t>
                      </a:r>
                      <a:r>
                        <a:rPr lang="es-ES" dirty="0">
                          <a:effectLst/>
                        </a:rPr>
                        <a:t> ya definido en la sección </a:t>
                      </a:r>
                      <a:r>
                        <a:rPr lang="es-ES" dirty="0" err="1">
                          <a:effectLst/>
                        </a:rPr>
                        <a:t>ClaimsSchema</a:t>
                      </a:r>
                      <a:r>
                        <a:rPr lang="es-ES" dirty="0">
                          <a:effectLst/>
                        </a:rPr>
                        <a:t>.</a:t>
                      </a: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TransformationClaimType</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Un identificador para hacer referencia a un tipo de notificación de transformación.</a:t>
                      </a:r>
                      <a:endParaRPr lang="en-US" dirty="0"/>
                    </a:p>
                  </a:txBody>
                  <a:tcPr/>
                </a:tc>
                <a:extLst>
                  <a:ext uri="{0D108BD9-81ED-4DB2-BD59-A6C34878D82A}">
                    <a16:rowId xmlns:a16="http://schemas.microsoft.com/office/drawing/2014/main" val="1587379269"/>
                  </a:ext>
                </a:extLst>
              </a:tr>
            </a:tbl>
          </a:graphicData>
        </a:graphic>
      </p:graphicFrame>
    </p:spTree>
    <p:extLst>
      <p:ext uri="{BB962C8B-B14F-4D97-AF65-F5344CB8AC3E}">
        <p14:creationId xmlns:p14="http://schemas.microsoft.com/office/powerpoint/2010/main" val="22251110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Claims Transformations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162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Single Sign-On</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5" y="3061337"/>
            <a:ext cx="2656224" cy="3391852"/>
          </a:xfrm>
        </p:spPr>
        <p:txBody>
          <a:bodyPr/>
          <a:lstStyle/>
          <a:p>
            <a:r>
              <a:rPr lang="es-ES" dirty="0"/>
              <a:t>Uses standard </a:t>
            </a:r>
            <a:r>
              <a:rPr lang="es-ES" dirty="0" err="1"/>
              <a:t>authentication</a:t>
            </a:r>
            <a:r>
              <a:rPr lang="es-ES" dirty="0"/>
              <a:t> </a:t>
            </a:r>
            <a:r>
              <a:rPr lang="es-ES" dirty="0" err="1"/>
              <a:t>protocols</a:t>
            </a:r>
            <a:r>
              <a:rPr lang="es-ES" dirty="0"/>
              <a:t> </a:t>
            </a:r>
            <a:r>
              <a:rPr lang="en-US" dirty="0"/>
              <a:t>to integrate with most </a:t>
            </a:r>
            <a:r>
              <a:rPr lang="en-US" dirty="0" err="1"/>
              <a:t>aplications</a:t>
            </a:r>
            <a:r>
              <a:rPr lang="es-ES" dirty="0"/>
              <a:t>: </a:t>
            </a:r>
          </a:p>
          <a:p>
            <a:endParaRPr lang="es-ES" dirty="0"/>
          </a:p>
          <a:p>
            <a:pPr marL="342900" indent="-342900">
              <a:buFont typeface="Arial" panose="020B0604020202020204" pitchFamily="34" charset="0"/>
              <a:buChar char="•"/>
            </a:pPr>
            <a:r>
              <a:rPr lang="es-ES" dirty="0"/>
              <a:t>OIDC</a:t>
            </a:r>
          </a:p>
          <a:p>
            <a:pPr marL="342900" indent="-342900">
              <a:buFont typeface="Arial" panose="020B0604020202020204" pitchFamily="34" charset="0"/>
              <a:buChar char="•"/>
            </a:pPr>
            <a:r>
              <a:rPr lang="es-ES" dirty="0"/>
              <a:t>OAuth 2.0</a:t>
            </a:r>
          </a:p>
          <a:p>
            <a:pPr marL="342900" indent="-342900">
              <a:buFont typeface="Arial" panose="020B0604020202020204" pitchFamily="34" charset="0"/>
              <a:buChar char="•"/>
            </a:pPr>
            <a:r>
              <a:rPr lang="es-ES" dirty="0"/>
              <a:t>SAML 2.0*</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endParaRPr lang="es-ES" dirty="0"/>
          </a:p>
          <a:p>
            <a:r>
              <a:rPr lang="es-ES" sz="1400" i="1" dirty="0"/>
              <a:t>*</a:t>
            </a:r>
            <a:r>
              <a:rPr lang="es-ES" sz="1400" i="1" dirty="0" err="1"/>
              <a:t>Only</a:t>
            </a:r>
            <a:r>
              <a:rPr lang="es-ES" sz="1400" i="1" dirty="0"/>
              <a:t> </a:t>
            </a:r>
            <a:r>
              <a:rPr lang="es-ES" sz="1400" i="1" dirty="0" err="1"/>
              <a:t>for</a:t>
            </a:r>
            <a:r>
              <a:rPr lang="es-ES" sz="1400" i="1" dirty="0"/>
              <a:t> </a:t>
            </a:r>
            <a:r>
              <a:rPr lang="es-ES" sz="1400" i="1" dirty="0" err="1"/>
              <a:t>defined</a:t>
            </a:r>
            <a:r>
              <a:rPr lang="es-ES" sz="1400" i="1" dirty="0"/>
              <a:t> </a:t>
            </a:r>
            <a:r>
              <a:rPr lang="es-ES" sz="1400" i="1" dirty="0" err="1"/>
              <a:t>providers</a:t>
            </a:r>
            <a:endParaRPr lang="en-ES" sz="1400" i="1" dirty="0"/>
          </a:p>
        </p:txBody>
      </p:sp>
      <p:pic>
        <p:nvPicPr>
          <p:cNvPr id="2050" name="Picture 2" descr="Diagram of third-party identities federating to Azure AD B2C.">
            <a:extLst>
              <a:ext uri="{FF2B5EF4-FFF2-40B4-BE49-F238E27FC236}">
                <a16:creationId xmlns:a16="http://schemas.microsoft.com/office/drawing/2014/main" id="{34E55B04-886B-A5F1-6E93-2D6B7673A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175" y="2181225"/>
            <a:ext cx="7743825" cy="467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760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4.</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33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Content </a:t>
            </a:r>
            <a:r>
              <a:rPr lang="es-ES" dirty="0" err="1"/>
              <a:t>Definitions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ContentDefinition</a:t>
            </a:r>
            <a:r>
              <a:rPr lang="en-US" dirty="0">
                <a:solidFill>
                  <a:schemeClr val="accent6">
                    <a:lumMod val="60000"/>
                    <a:lumOff val="40000"/>
                  </a:schemeClr>
                </a:solidFill>
              </a:rPr>
              <a:t> Id=</a:t>
            </a:r>
            <a:r>
              <a:rPr lang="en-US" dirty="0">
                <a:solidFill>
                  <a:schemeClr val="accent5">
                    <a:lumMod val="60000"/>
                    <a:lumOff val="40000"/>
                  </a:schemeClr>
                </a:solidFill>
              </a:rPr>
              <a:t>"</a:t>
            </a:r>
            <a:r>
              <a:rPr lang="en-US" dirty="0" err="1">
                <a:solidFill>
                  <a:schemeClr val="accent5">
                    <a:lumMod val="60000"/>
                    <a:lumOff val="40000"/>
                  </a:schemeClr>
                </a:solidFill>
              </a:rPr>
              <a:t>api.localaccountsignup</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LoadUri</a:t>
            </a:r>
            <a:r>
              <a:rPr lang="en-US" dirty="0">
                <a:solidFill>
                  <a:schemeClr val="accent6">
                    <a:lumMod val="60000"/>
                    <a:lumOff val="40000"/>
                  </a:schemeClr>
                </a:solidFill>
              </a:rPr>
              <a:t>&gt;</a:t>
            </a:r>
            <a:r>
              <a:rPr lang="en-US" dirty="0"/>
              <a:t>~/tenant/default/</a:t>
            </a:r>
            <a:r>
              <a:rPr lang="en-US" dirty="0" err="1"/>
              <a:t>selfAsserted.cshtml</a:t>
            </a:r>
            <a:r>
              <a:rPr lang="en-US" dirty="0">
                <a:solidFill>
                  <a:schemeClr val="accent6">
                    <a:lumMod val="60000"/>
                    <a:lumOff val="40000"/>
                  </a:schemeClr>
                </a:solidFill>
              </a:rPr>
              <a:t>&lt;/</a:t>
            </a:r>
            <a:r>
              <a:rPr lang="en-US" dirty="0" err="1">
                <a:solidFill>
                  <a:schemeClr val="accent6">
                    <a:lumMod val="60000"/>
                    <a:lumOff val="40000"/>
                  </a:schemeClr>
                </a:solidFill>
              </a:rPr>
              <a:t>LoadUri</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RecoveryUri</a:t>
            </a:r>
            <a:r>
              <a:rPr lang="en-US" dirty="0">
                <a:solidFill>
                  <a:schemeClr val="accent6">
                    <a:lumMod val="60000"/>
                    <a:lumOff val="40000"/>
                  </a:schemeClr>
                </a:solidFill>
              </a:rPr>
              <a:t>&gt;</a:t>
            </a:r>
            <a:r>
              <a:rPr lang="en-US" dirty="0"/>
              <a:t>~/common/default_page_error.html</a:t>
            </a:r>
            <a:r>
              <a:rPr lang="en-US" dirty="0">
                <a:solidFill>
                  <a:schemeClr val="accent6">
                    <a:lumMod val="60000"/>
                    <a:lumOff val="40000"/>
                  </a:schemeClr>
                </a:solidFill>
              </a:rPr>
              <a:t>&lt;/</a:t>
            </a:r>
            <a:r>
              <a:rPr lang="en-US" dirty="0" err="1">
                <a:solidFill>
                  <a:schemeClr val="accent6">
                    <a:lumMod val="60000"/>
                    <a:lumOff val="40000"/>
                  </a:schemeClr>
                </a:solidFill>
              </a:rPr>
              <a:t>RecoveryUri</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DataUri</a:t>
            </a:r>
            <a:r>
              <a:rPr lang="en-US" dirty="0">
                <a:solidFill>
                  <a:schemeClr val="accent6">
                    <a:lumMod val="60000"/>
                    <a:lumOff val="40000"/>
                  </a:schemeClr>
                </a:solidFill>
              </a:rPr>
              <a:t>&gt;</a:t>
            </a:r>
            <a:r>
              <a:rPr lang="en-US" dirty="0"/>
              <a:t>urn:com:microsoft:aad:b2c:elements:selfasserted:1.1.0</a:t>
            </a:r>
            <a:r>
              <a:rPr lang="en-US" dirty="0">
                <a:solidFill>
                  <a:schemeClr val="accent6">
                    <a:lumMod val="60000"/>
                    <a:lumOff val="40000"/>
                  </a:schemeClr>
                </a:solidFill>
              </a:rPr>
              <a:t>&lt;/</a:t>
            </a:r>
            <a:r>
              <a:rPr lang="en-US" dirty="0" err="1">
                <a:solidFill>
                  <a:schemeClr val="accent6">
                    <a:lumMod val="60000"/>
                    <a:lumOff val="40000"/>
                  </a:schemeClr>
                </a:solidFill>
              </a:rPr>
              <a:t>DataUri</a:t>
            </a:r>
            <a:r>
              <a:rPr lang="en-US" dirty="0">
                <a:solidFill>
                  <a:schemeClr val="accent6">
                    <a:lumMod val="60000"/>
                    <a:lumOff val="40000"/>
                  </a:schemeClr>
                </a:solidFill>
              </a:rPr>
              <a:t>&gt;</a:t>
            </a:r>
          </a:p>
          <a:p>
            <a:r>
              <a:rPr lang="en-US" dirty="0">
                <a:solidFill>
                  <a:schemeClr val="accent6">
                    <a:lumMod val="60000"/>
                    <a:lumOff val="40000"/>
                  </a:schemeClr>
                </a:solidFill>
              </a:rPr>
              <a:t>  &lt;Metadata&gt;</a:t>
            </a:r>
          </a:p>
          <a:p>
            <a:r>
              <a:rPr lang="en-US" dirty="0">
                <a:solidFill>
                  <a:schemeClr val="accent6">
                    <a:lumMod val="60000"/>
                    <a:lumOff val="40000"/>
                  </a:schemeClr>
                </a:solidFill>
              </a:rPr>
              <a:t>    &lt;Item Key=</a:t>
            </a:r>
            <a:r>
              <a:rPr lang="en-US" dirty="0">
                <a:solidFill>
                  <a:schemeClr val="accent5">
                    <a:lumMod val="60000"/>
                    <a:lumOff val="40000"/>
                  </a:schemeClr>
                </a:solidFill>
              </a:rPr>
              <a:t>"DisplayName"</a:t>
            </a:r>
            <a:r>
              <a:rPr lang="en-US" dirty="0">
                <a:solidFill>
                  <a:schemeClr val="accent6">
                    <a:lumMod val="60000"/>
                    <a:lumOff val="40000"/>
                  </a:schemeClr>
                </a:solidFill>
              </a:rPr>
              <a:t>&gt;</a:t>
            </a:r>
            <a:r>
              <a:rPr lang="en-US" dirty="0"/>
              <a:t>Local account sign up page</a:t>
            </a:r>
            <a:r>
              <a:rPr lang="en-US" dirty="0">
                <a:solidFill>
                  <a:schemeClr val="accent6">
                    <a:lumMod val="60000"/>
                    <a:lumOff val="40000"/>
                  </a:schemeClr>
                </a:solidFill>
              </a:rPr>
              <a:t>&lt;/Item&gt;</a:t>
            </a:r>
          </a:p>
          <a:p>
            <a:r>
              <a:rPr lang="en-US" dirty="0">
                <a:solidFill>
                  <a:schemeClr val="accent6">
                    <a:lumMod val="60000"/>
                    <a:lumOff val="40000"/>
                  </a:schemeClr>
                </a:solidFill>
              </a:rPr>
              <a:t>  &lt;/Metadata&gt;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LocalizedResourcesReferences</a:t>
            </a:r>
            <a:r>
              <a:rPr lang="en-US" dirty="0">
                <a:solidFill>
                  <a:schemeClr val="accent6">
                    <a:lumMod val="60000"/>
                    <a:lumOff val="40000"/>
                  </a:schemeClr>
                </a:solidFill>
              </a:rPr>
              <a:t> </a:t>
            </a:r>
            <a:r>
              <a:rPr lang="en-US" dirty="0" err="1">
                <a:solidFill>
                  <a:schemeClr val="accent6">
                    <a:lumMod val="60000"/>
                    <a:lumOff val="40000"/>
                  </a:schemeClr>
                </a:solidFill>
              </a:rPr>
              <a:t>MergeBehavior</a:t>
            </a:r>
            <a:r>
              <a:rPr lang="en-US" dirty="0">
                <a:solidFill>
                  <a:schemeClr val="accent6">
                    <a:lumMod val="60000"/>
                    <a:lumOff val="40000"/>
                  </a:schemeClr>
                </a:solidFill>
              </a:rPr>
              <a:t>=</a:t>
            </a:r>
            <a:r>
              <a:rPr lang="en-US" dirty="0">
                <a:solidFill>
                  <a:schemeClr val="accent5">
                    <a:lumMod val="60000"/>
                    <a:lumOff val="40000"/>
                  </a:schemeClr>
                </a:solidFill>
              </a:rPr>
              <a:t>"Prepend"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a:t>
            </a:r>
            <a:r>
              <a:rPr lang="en-US" dirty="0">
                <a:solidFill>
                  <a:schemeClr val="accent6">
                    <a:lumMod val="60000"/>
                    <a:lumOff val="40000"/>
                  </a:schemeClr>
                </a:solidFill>
              </a:rPr>
              <a:t> </a:t>
            </a:r>
            <a:r>
              <a:rPr lang="en-US" dirty="0">
                <a:solidFill>
                  <a:schemeClr val="accent3">
                    <a:lumMod val="40000"/>
                    <a:lumOff val="60000"/>
                  </a:schemeClr>
                </a:solidFill>
              </a:rPr>
              <a:t>Language</a:t>
            </a:r>
            <a:r>
              <a:rPr lang="en-US" dirty="0">
                <a:solidFill>
                  <a:schemeClr val="accent6">
                    <a:lumMod val="60000"/>
                    <a:lumOff val="40000"/>
                  </a:schemeClr>
                </a:solidFill>
              </a:rPr>
              <a:t>=</a:t>
            </a:r>
            <a:r>
              <a:rPr lang="en-US" dirty="0">
                <a:solidFill>
                  <a:schemeClr val="accent5">
                    <a:lumMod val="60000"/>
                    <a:lumOff val="40000"/>
                  </a:schemeClr>
                </a:solidFill>
              </a:rPr>
              <a:t>"en" </a:t>
            </a:r>
            <a:r>
              <a:rPr lang="en-US" dirty="0">
                <a:solidFill>
                  <a:schemeClr val="accent6">
                    <a:lumMod val="60000"/>
                    <a:lumOff val="40000"/>
                  </a:schemeClr>
                </a:solidFill>
              </a:rPr>
              <a:t>	</a:t>
            </a:r>
            <a:r>
              <a:rPr lang="en-US" dirty="0" err="1">
                <a:solidFill>
                  <a:schemeClr val="accent3">
                    <a:lumMod val="40000"/>
                    <a:lumOff val="60000"/>
                  </a:schemeClr>
                </a:solidFill>
              </a:rPr>
              <a:t>LocalizedResourcesReferenceId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err="1">
                <a:solidFill>
                  <a:schemeClr val="accent5">
                    <a:lumMod val="60000"/>
                    <a:lumOff val="40000"/>
                  </a:schemeClr>
                </a:solidFill>
              </a:rPr>
              <a:t>api.localaccountsignup.en</a:t>
            </a:r>
            <a:r>
              <a:rPr lang="en-US" dirty="0">
                <a:solidFill>
                  <a:schemeClr val="accent5">
                    <a:lumMod val="60000"/>
                    <a:lumOff val="40000"/>
                  </a:schemeClr>
                </a:solidFill>
              </a:rPr>
              <a:t>" </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a:t>
            </a:r>
            <a:r>
              <a:rPr lang="en-US" dirty="0">
                <a:solidFill>
                  <a:schemeClr val="accent6">
                    <a:lumMod val="60000"/>
                    <a:lumOff val="40000"/>
                  </a:schemeClr>
                </a:solidFill>
              </a:rPr>
              <a:t> </a:t>
            </a:r>
            <a:r>
              <a:rPr lang="en-US" dirty="0">
                <a:solidFill>
                  <a:schemeClr val="accent3">
                    <a:lumMod val="40000"/>
                    <a:lumOff val="60000"/>
                  </a:schemeClr>
                </a:solidFill>
              </a:rPr>
              <a:t>Language</a:t>
            </a:r>
            <a:r>
              <a:rPr lang="en-US" dirty="0">
                <a:solidFill>
                  <a:schemeClr val="accent6">
                    <a:lumMod val="60000"/>
                    <a:lumOff val="40000"/>
                  </a:schemeClr>
                </a:solidFill>
              </a:rPr>
              <a:t>=</a:t>
            </a:r>
            <a:r>
              <a:rPr lang="en-US" dirty="0">
                <a:solidFill>
                  <a:schemeClr val="accent5">
                    <a:lumMod val="60000"/>
                    <a:lumOff val="40000"/>
                  </a:schemeClr>
                </a:solidFill>
              </a:rPr>
              <a:t>"es" </a:t>
            </a:r>
            <a:r>
              <a:rPr lang="en-US" dirty="0">
                <a:solidFill>
                  <a:schemeClr val="accent6">
                    <a:lumMod val="60000"/>
                    <a:lumOff val="40000"/>
                  </a:schemeClr>
                </a:solidFill>
              </a:rPr>
              <a:t>	</a:t>
            </a:r>
            <a:r>
              <a:rPr lang="en-US" dirty="0" err="1">
                <a:solidFill>
                  <a:schemeClr val="accent3">
                    <a:lumMod val="40000"/>
                    <a:lumOff val="60000"/>
                  </a:schemeClr>
                </a:solidFill>
              </a:rPr>
              <a:t>LocalizedResourcesReferenceId</a:t>
            </a:r>
            <a:r>
              <a:rPr lang="en-US" dirty="0">
                <a:solidFill>
                  <a:schemeClr val="accent6">
                    <a:lumMod val="60000"/>
                    <a:lumOff val="40000"/>
                  </a:schemeClr>
                </a:solidFill>
              </a:rPr>
              <a:t>=</a:t>
            </a:r>
            <a:r>
              <a:rPr lang="en-US" dirty="0">
                <a:solidFill>
                  <a:schemeClr val="accent5">
                    <a:lumMod val="60000"/>
                    <a:lumOff val="40000"/>
                  </a:schemeClr>
                </a:solidFill>
              </a:rPr>
              <a:t>"api.localaccountsignup.es" </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endParaRPr lang="en-ES" dirty="0"/>
          </a:p>
        </p:txBody>
      </p:sp>
    </p:spTree>
    <p:extLst>
      <p:ext uri="{BB962C8B-B14F-4D97-AF65-F5344CB8AC3E}">
        <p14:creationId xmlns:p14="http://schemas.microsoft.com/office/powerpoint/2010/main" val="34631552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351102824"/>
              </p:ext>
            </p:extLst>
          </p:nvPr>
        </p:nvGraphicFramePr>
        <p:xfrm>
          <a:off x="787400" y="1189566"/>
          <a:ext cx="10617200" cy="46685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LoadUri</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Cadena que contiene la URL de la página HTML5 de la definición de contenido.</a:t>
                      </a:r>
                      <a:endParaRPr lang="en-U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RecoveryUri</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Cadena que contiene la URL de la página HTML para mostrar un error relacionado con la definición de contenido. No se usa actualmente, el valor debe ser </a:t>
                      </a:r>
                      <a:r>
                        <a:rPr lang="es-ES" dirty="0"/>
                        <a:t>~/</a:t>
                      </a:r>
                      <a:r>
                        <a:rPr lang="es-ES" dirty="0" err="1"/>
                        <a:t>common</a:t>
                      </a:r>
                      <a:r>
                        <a:rPr lang="es-ES" dirty="0"/>
                        <a:t>/default_page_error.html</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DataUri</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Cadena que contiene la URL relativa de un archivo HTML que proporciona la experiencia del usuario que se invocará para el paso.</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a:solidFill>
                            <a:schemeClr val="dk1"/>
                          </a:solidFill>
                          <a:effectLst/>
                          <a:latin typeface="+mn-lt"/>
                          <a:ea typeface="+mn-ea"/>
                          <a:cs typeface="+mn-cs"/>
                        </a:rPr>
                        <a:t>Metadata</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Colección de pares de clave y valor que contiene los metadatos usados por la definición de contenido.</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LocalizedResourcesReferences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Colección de referencias de recursos localizados. Use este elemento para personalizar la localización de la interfaz de usuario y el atributo de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1478585763"/>
                  </a:ext>
                </a:extLst>
              </a:tr>
            </a:tbl>
          </a:graphicData>
        </a:graphic>
      </p:graphicFrame>
    </p:spTree>
    <p:extLst>
      <p:ext uri="{BB962C8B-B14F-4D97-AF65-F5344CB8AC3E}">
        <p14:creationId xmlns:p14="http://schemas.microsoft.com/office/powerpoint/2010/main" val="7359691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Content Definitions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2382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5.</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7198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Localization</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&lt;Localization </a:t>
            </a:r>
            <a:r>
              <a:rPr lang="en-US" dirty="0">
                <a:solidFill>
                  <a:schemeClr val="accent3">
                    <a:lumMod val="40000"/>
                    <a:lumOff val="60000"/>
                  </a:schemeClr>
                </a:solidFill>
              </a:rPr>
              <a:t>Enabled</a:t>
            </a:r>
            <a:r>
              <a:rPr lang="en-US" dirty="0">
                <a:solidFill>
                  <a:schemeClr val="accent6">
                    <a:lumMod val="60000"/>
                    <a:lumOff val="40000"/>
                  </a:schemeClr>
                </a:solidFill>
              </a:rPr>
              <a:t>="true"&gt;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SupportedLanguages</a:t>
            </a:r>
            <a:r>
              <a:rPr lang="en-US" dirty="0">
                <a:solidFill>
                  <a:schemeClr val="accent6">
                    <a:lumMod val="60000"/>
                    <a:lumOff val="40000"/>
                  </a:schemeClr>
                </a:solidFill>
              </a:rPr>
              <a:t> </a:t>
            </a:r>
            <a:r>
              <a:rPr lang="en-US" dirty="0" err="1">
                <a:solidFill>
                  <a:schemeClr val="accent3">
                    <a:lumMod val="40000"/>
                    <a:lumOff val="60000"/>
                  </a:schemeClr>
                </a:solidFill>
              </a:rPr>
              <a:t>DefaultLanguage</a:t>
            </a:r>
            <a:r>
              <a:rPr lang="en-US" dirty="0">
                <a:solidFill>
                  <a:schemeClr val="accent6">
                    <a:lumMod val="60000"/>
                    <a:lumOff val="40000"/>
                  </a:schemeClr>
                </a:solidFill>
              </a:rPr>
              <a:t>="</a:t>
            </a:r>
            <a:r>
              <a:rPr lang="en-US" dirty="0">
                <a:solidFill>
                  <a:schemeClr val="accent5">
                    <a:lumMod val="60000"/>
                    <a:lumOff val="40000"/>
                  </a:schemeClr>
                </a:solidFill>
              </a:rPr>
              <a:t>en</a:t>
            </a:r>
            <a:r>
              <a:rPr lang="en-US" dirty="0">
                <a:solidFill>
                  <a:schemeClr val="accent6">
                    <a:lumMod val="60000"/>
                    <a:lumOff val="40000"/>
                  </a:schemeClr>
                </a:solidFill>
              </a:rPr>
              <a:t>" </a:t>
            </a:r>
            <a:r>
              <a:rPr lang="en-US" dirty="0" err="1">
                <a:solidFill>
                  <a:schemeClr val="accent3">
                    <a:lumMod val="40000"/>
                    <a:lumOff val="60000"/>
                  </a:schemeClr>
                </a:solidFill>
              </a:rPr>
              <a:t>MergeBehavior</a:t>
            </a:r>
            <a:r>
              <a:rPr lang="en-US" dirty="0">
                <a:solidFill>
                  <a:schemeClr val="accent6">
                    <a:lumMod val="60000"/>
                    <a:lumOff val="40000"/>
                  </a:schemeClr>
                </a:solidFill>
              </a:rPr>
              <a:t>="</a:t>
            </a:r>
            <a:r>
              <a:rPr lang="en-US" dirty="0" err="1">
                <a:solidFill>
                  <a:schemeClr val="accent5">
                    <a:lumMod val="60000"/>
                    <a:lumOff val="40000"/>
                  </a:schemeClr>
                </a:solidFill>
              </a:rPr>
              <a:t>ReplaceAll</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r>
              <a:rPr lang="en-US" dirty="0"/>
              <a:t>en</a:t>
            </a:r>
            <a:r>
              <a:rPr lang="en-US" dirty="0">
                <a:solidFill>
                  <a:schemeClr val="accent6">
                    <a:lumMod val="60000"/>
                    <a:lumOff val="40000"/>
                  </a:schemeClr>
                </a:solidFill>
              </a:rPr>
              <a:t>&lt;/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r>
              <a:rPr lang="en-US" dirty="0"/>
              <a:t>es</a:t>
            </a:r>
            <a:r>
              <a:rPr lang="en-US" dirty="0">
                <a:solidFill>
                  <a:schemeClr val="accent6">
                    <a:lumMod val="60000"/>
                    <a:lumOff val="40000"/>
                  </a:schemeClr>
                </a:solidFill>
              </a:rPr>
              <a:t>&lt;/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api.localaccountsignup.en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api.localaccountsignup.es</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endParaRPr lang="en-ES" dirty="0"/>
          </a:p>
        </p:txBody>
      </p:sp>
    </p:spTree>
    <p:extLst>
      <p:ext uri="{BB962C8B-B14F-4D97-AF65-F5344CB8AC3E}">
        <p14:creationId xmlns:p14="http://schemas.microsoft.com/office/powerpoint/2010/main" val="31291026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2823756067"/>
              </p:ext>
            </p:extLst>
          </p:nvPr>
        </p:nvGraphicFramePr>
        <p:xfrm>
          <a:off x="901700" y="3596216"/>
          <a:ext cx="10617200" cy="25654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Texto</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Cadena para mostrar fácil de identificar que se mostrará al usuario en la interfaz de usuario para esta opción.</a:t>
                      </a:r>
                      <a:endParaRPr lang="en-US" dirty="0"/>
                    </a:p>
                  </a:txBody>
                  <a:tcPr/>
                </a:tc>
                <a:extLst>
                  <a:ext uri="{0D108BD9-81ED-4DB2-BD59-A6C34878D82A}">
                    <a16:rowId xmlns:a16="http://schemas.microsoft.com/office/drawing/2014/main" val="1448548702"/>
                  </a:ext>
                </a:extLst>
              </a:tr>
              <a:tr h="370840">
                <a:tc>
                  <a:txBody>
                    <a:bodyPr/>
                    <a:lstStyle/>
                    <a:p>
                      <a:r>
                        <a:rPr lang="en-US" sz="1800" b="0" i="0" kern="1200" dirty="0">
                          <a:solidFill>
                            <a:schemeClr val="dk1"/>
                          </a:solidFill>
                          <a:effectLst/>
                          <a:latin typeface="+mn-lt"/>
                          <a:ea typeface="+mn-ea"/>
                          <a:cs typeface="+mn-cs"/>
                        </a:rPr>
                        <a:t>Value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pPr algn="l" fontAlgn="t"/>
                      <a:r>
                        <a:rPr lang="es-ES" sz="1800" b="0" i="0" kern="1200" dirty="0">
                          <a:solidFill>
                            <a:schemeClr val="dk1"/>
                          </a:solidFill>
                          <a:effectLst/>
                          <a:latin typeface="+mn-lt"/>
                          <a:ea typeface="+mn-ea"/>
                          <a:cs typeface="+mn-cs"/>
                        </a:rPr>
                        <a:t>Valor de notificación de cadena asociado a la selección de esta opción.</a:t>
                      </a:r>
                      <a:endParaRPr lang="es-ES" sz="1800" kern="1200" dirty="0">
                        <a:solidFill>
                          <a:schemeClr val="dk1"/>
                        </a:solidFill>
                        <a:effectLst/>
                        <a:latin typeface="+mn-lt"/>
                        <a:ea typeface="+mn-ea"/>
                        <a:cs typeface="+mn-cs"/>
                      </a:endParaRPr>
                    </a:p>
                  </a:txBody>
                  <a:tcPr/>
                </a:tc>
                <a:extLst>
                  <a:ext uri="{0D108BD9-81ED-4DB2-BD59-A6C34878D82A}">
                    <a16:rowId xmlns:a16="http://schemas.microsoft.com/office/drawing/2014/main" val="2140406810"/>
                  </a:ext>
                </a:extLst>
              </a:tr>
              <a:tr h="370840">
                <a:tc>
                  <a:txBody>
                    <a:bodyPr/>
                    <a:lstStyle/>
                    <a:p>
                      <a:r>
                        <a:rPr lang="en-US" sz="1800" b="0" i="0" kern="1200" dirty="0" err="1">
                          <a:solidFill>
                            <a:schemeClr val="dk1"/>
                          </a:solidFill>
                          <a:effectLst/>
                          <a:latin typeface="+mn-lt"/>
                          <a:ea typeface="+mn-ea"/>
                          <a:cs typeface="+mn-cs"/>
                        </a:rPr>
                        <a:t>SelectByDefault</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Indica si esta opción se puede seleccionar o no de forma predeterminada en la interfaz de usuario. Valores posibles: True o False.</a:t>
                      </a:r>
                      <a:endParaRPr lang="en-US" dirty="0"/>
                    </a:p>
                  </a:txBody>
                  <a:tcPr/>
                </a:tc>
                <a:extLst>
                  <a:ext uri="{0D108BD9-81ED-4DB2-BD59-A6C34878D82A}">
                    <a16:rowId xmlns:a16="http://schemas.microsoft.com/office/drawing/2014/main" val="378779173"/>
                  </a:ext>
                </a:extLst>
              </a:tr>
            </a:tbl>
          </a:graphicData>
        </a:graphic>
      </p:graphicFrame>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1881401400"/>
              </p:ext>
            </p:extLst>
          </p:nvPr>
        </p:nvGraphicFramePr>
        <p:xfrm>
          <a:off x="901700" y="1142152"/>
          <a:ext cx="10617200" cy="202184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ElementType</a:t>
                      </a:r>
                      <a:endParaRPr lang="en-US" dirty="0"/>
                    </a:p>
                  </a:txBody>
                  <a:tcPr/>
                </a:tc>
                <a:tc>
                  <a:txBody>
                    <a:bodyPr/>
                    <a:lstStyle/>
                    <a:p>
                      <a:r>
                        <a:rPr lang="es-ES" dirty="0"/>
                        <a:t>Sí</a:t>
                      </a:r>
                      <a:endParaRPr lang="en-US" dirty="0"/>
                    </a:p>
                  </a:txBody>
                  <a:tcPr/>
                </a:tc>
                <a:tc>
                  <a:txBody>
                    <a:bodyPr/>
                    <a:lstStyle/>
                    <a:p>
                      <a:pPr algn="l" fontAlgn="t"/>
                      <a:r>
                        <a:rPr lang="es-ES" sz="1800" b="0" i="0" kern="1200" dirty="0">
                          <a:solidFill>
                            <a:schemeClr val="dk1"/>
                          </a:solidFill>
                          <a:effectLst/>
                          <a:latin typeface="+mn-lt"/>
                          <a:ea typeface="+mn-ea"/>
                          <a:cs typeface="+mn-cs"/>
                        </a:rPr>
                        <a:t>Hace referencia a un elemento </a:t>
                      </a:r>
                      <a:r>
                        <a:rPr lang="es-ES" sz="1800" b="0" i="0" kern="1200" dirty="0" err="1">
                          <a:solidFill>
                            <a:schemeClr val="dk1"/>
                          </a:solidFill>
                          <a:effectLst/>
                          <a:latin typeface="+mn-lt"/>
                          <a:ea typeface="+mn-ea"/>
                          <a:cs typeface="+mn-cs"/>
                        </a:rPr>
                        <a:t>ClaimType</a:t>
                      </a:r>
                      <a:r>
                        <a:rPr lang="es-ES" sz="1800" b="0" i="0" kern="1200" dirty="0">
                          <a:solidFill>
                            <a:schemeClr val="dk1"/>
                          </a:solidFill>
                          <a:effectLst/>
                          <a:latin typeface="+mn-lt"/>
                          <a:ea typeface="+mn-ea"/>
                          <a:cs typeface="+mn-cs"/>
                        </a:rPr>
                        <a:t> o a un elemento de la interfaz de usuario en el </a:t>
                      </a:r>
                      <a:r>
                        <a:rPr lang="es-ES" sz="1800" b="0" i="0" kern="1200" dirty="0" err="1">
                          <a:solidFill>
                            <a:schemeClr val="dk1"/>
                          </a:solidFill>
                          <a:effectLst/>
                          <a:latin typeface="+mn-lt"/>
                          <a:ea typeface="+mn-ea"/>
                          <a:cs typeface="+mn-cs"/>
                        </a:rPr>
                        <a:t>policy</a:t>
                      </a:r>
                      <a:r>
                        <a:rPr lang="es-ES" sz="1800" b="0" i="0" kern="1200" dirty="0">
                          <a:solidFill>
                            <a:schemeClr val="dk1"/>
                          </a:solidFill>
                          <a:effectLst/>
                          <a:latin typeface="+mn-lt"/>
                          <a:ea typeface="+mn-ea"/>
                          <a:cs typeface="+mn-cs"/>
                        </a:rPr>
                        <a:t> file.</a:t>
                      </a:r>
                      <a:endParaRPr lang="es-E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ElementId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Cadena que contiene una referencia a un tipo de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que ya se ha definido en la sección </a:t>
                      </a:r>
                      <a:r>
                        <a:rPr lang="es-ES" sz="1800" b="0" i="0" kern="1200" dirty="0" err="1">
                          <a:solidFill>
                            <a:schemeClr val="dk1"/>
                          </a:solidFill>
                          <a:effectLst/>
                          <a:latin typeface="+mn-lt"/>
                          <a:ea typeface="+mn-ea"/>
                          <a:cs typeface="+mn-cs"/>
                        </a:rPr>
                        <a:t>ClaimsSchema</a:t>
                      </a:r>
                      <a:r>
                        <a:rPr lang="es-E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587379269"/>
                  </a:ext>
                </a:extLst>
              </a:tr>
              <a:tr h="370840">
                <a:tc>
                  <a:txBody>
                    <a:bodyPr/>
                    <a:lstStyle/>
                    <a:p>
                      <a:r>
                        <a:rPr lang="en-US" sz="1800" b="0" i="0" kern="1200" dirty="0" err="1">
                          <a:solidFill>
                            <a:schemeClr val="dk1"/>
                          </a:solidFill>
                          <a:effectLst/>
                          <a:latin typeface="+mn-lt"/>
                          <a:ea typeface="+mn-ea"/>
                          <a:cs typeface="+mn-cs"/>
                        </a:rPr>
                        <a:t>TargetCollection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r>
                        <a:rPr lang="en-US" sz="1800" b="0" i="0" kern="1200" dirty="0">
                          <a:solidFill>
                            <a:schemeClr val="dk1"/>
                          </a:solidFill>
                          <a:effectLst/>
                          <a:latin typeface="+mn-lt"/>
                          <a:ea typeface="+mn-ea"/>
                          <a:cs typeface="+mn-cs"/>
                        </a:rPr>
                        <a:t>La </a:t>
                      </a:r>
                      <a:r>
                        <a:rPr lang="en-US" sz="1800" b="0" i="0" kern="1200" dirty="0" err="1">
                          <a:solidFill>
                            <a:schemeClr val="dk1"/>
                          </a:solidFill>
                          <a:effectLst/>
                          <a:latin typeface="+mn-lt"/>
                          <a:ea typeface="+mn-ea"/>
                          <a:cs typeface="+mn-cs"/>
                        </a:rPr>
                        <a:t>colección</a:t>
                      </a:r>
                      <a:r>
                        <a:rPr lang="en-US" sz="1800" b="0" i="0" kern="1200" dirty="0">
                          <a:solidFill>
                            <a:schemeClr val="dk1"/>
                          </a:solidFill>
                          <a:effectLst/>
                          <a:latin typeface="+mn-lt"/>
                          <a:ea typeface="+mn-ea"/>
                          <a:cs typeface="+mn-cs"/>
                        </a:rPr>
                        <a:t> de </a:t>
                      </a:r>
                      <a:r>
                        <a:rPr lang="en-US" sz="1800" b="0" i="0" kern="1200" dirty="0" err="1">
                          <a:solidFill>
                            <a:schemeClr val="dk1"/>
                          </a:solidFill>
                          <a:effectLst/>
                          <a:latin typeface="+mn-lt"/>
                          <a:ea typeface="+mn-ea"/>
                          <a:cs typeface="+mn-cs"/>
                        </a:rPr>
                        <a:t>destino</a:t>
                      </a: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683909500"/>
                  </a:ext>
                </a:extLst>
              </a:tr>
            </a:tbl>
          </a:graphicData>
        </a:graphic>
      </p:graphicFrame>
    </p:spTree>
    <p:extLst>
      <p:ext uri="{BB962C8B-B14F-4D97-AF65-F5344CB8AC3E}">
        <p14:creationId xmlns:p14="http://schemas.microsoft.com/office/powerpoint/2010/main" val="5297807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Lozalized</a:t>
            </a:r>
            <a:r>
              <a:rPr lang="es-ES" dirty="0"/>
              <a:t> </a:t>
            </a:r>
            <a:r>
              <a:rPr lang="es-ES" dirty="0" err="1"/>
              <a:t>Collections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 Id="</a:t>
            </a:r>
            <a:r>
              <a:rPr lang="en-US" dirty="0" err="1">
                <a:solidFill>
                  <a:schemeClr val="accent5">
                    <a:lumMod val="60000"/>
                    <a:lumOff val="40000"/>
                  </a:schemeClr>
                </a:solidFill>
              </a:rPr>
              <a:t>api.selfasserted.en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 </a:t>
            </a:r>
            <a:r>
              <a:rPr lang="en-US" dirty="0" err="1">
                <a:solidFill>
                  <a:schemeClr val="accent3">
                    <a:lumMod val="40000"/>
                    <a:lumOff val="60000"/>
                  </a:schemeClr>
                </a:solidFill>
              </a:rPr>
              <a:t>ElementType</a:t>
            </a:r>
            <a:r>
              <a:rPr lang="en-US" dirty="0">
                <a:solidFill>
                  <a:schemeClr val="accent6">
                    <a:lumMod val="60000"/>
                    <a:lumOff val="40000"/>
                  </a:schemeClr>
                </a:solidFill>
              </a:rPr>
              <a:t>="</a:t>
            </a:r>
            <a:r>
              <a:rPr lang="en-US" dirty="0" err="1">
                <a:solidFill>
                  <a:schemeClr val="accent5">
                    <a:lumMod val="60000"/>
                    <a:lumOff val="40000"/>
                  </a:schemeClr>
                </a:solidFill>
              </a:rPr>
              <a:t>ClaimType</a:t>
            </a:r>
            <a:r>
              <a:rPr lang="en-US" dirty="0">
                <a:solidFill>
                  <a:schemeClr val="accent6">
                    <a:lumMod val="60000"/>
                    <a:lumOff val="40000"/>
                  </a:schemeClr>
                </a:solidFill>
              </a:rPr>
              <a:t>" </a:t>
            </a:r>
            <a:r>
              <a:rPr lang="en-US" dirty="0" err="1">
                <a:solidFill>
                  <a:schemeClr val="accent3">
                    <a:lumMod val="40000"/>
                    <a:lumOff val="60000"/>
                  </a:schemeClr>
                </a:solidFill>
              </a:rPr>
              <a:t>ElementId</a:t>
            </a:r>
            <a:r>
              <a:rPr lang="en-US" dirty="0">
                <a:solidFill>
                  <a:schemeClr val="accent6">
                    <a:lumMod val="60000"/>
                    <a:lumOff val="40000"/>
                  </a:schemeClr>
                </a:solidFill>
              </a:rPr>
              <a:t>="</a:t>
            </a:r>
            <a:r>
              <a:rPr lang="en-US" dirty="0">
                <a:solidFill>
                  <a:schemeClr val="accent5">
                    <a:lumMod val="60000"/>
                    <a:lumOff val="40000"/>
                  </a:schemeClr>
                </a:solidFill>
              </a:rPr>
              <a:t>Gender</a:t>
            </a:r>
            <a:r>
              <a:rPr lang="en-US" dirty="0">
                <a:solidFill>
                  <a:schemeClr val="accent6">
                    <a:lumMod val="60000"/>
                    <a:lumOff val="40000"/>
                  </a:schemeClr>
                </a:solidFill>
              </a:rPr>
              <a:t>" </a:t>
            </a:r>
            <a:r>
              <a:rPr lang="en-US" dirty="0" err="1">
                <a:solidFill>
                  <a:schemeClr val="accent3">
                    <a:lumMod val="40000"/>
                    <a:lumOff val="60000"/>
                  </a:schemeClr>
                </a:solidFill>
              </a:rPr>
              <a:t>TargetCollection</a:t>
            </a:r>
            <a:r>
              <a:rPr lang="en-US" dirty="0">
                <a:solidFill>
                  <a:schemeClr val="accent6">
                    <a:lumMod val="60000"/>
                    <a:lumOff val="40000"/>
                  </a:schemeClr>
                </a:solidFill>
              </a:rPr>
              <a:t>="</a:t>
            </a:r>
            <a:r>
              <a:rPr lang="en-US" dirty="0">
                <a:solidFill>
                  <a:schemeClr val="accent5">
                    <a:lumMod val="60000"/>
                    <a:lumOff val="40000"/>
                  </a:schemeClr>
                </a:solidFill>
              </a:rPr>
              <a:t>Restriction</a:t>
            </a:r>
            <a:r>
              <a:rPr lang="en-US" dirty="0">
                <a:solidFill>
                  <a:schemeClr val="accent6">
                    <a:lumMod val="60000"/>
                    <a:lumOff val="40000"/>
                  </a:schemeClr>
                </a:solidFill>
              </a:rPr>
              <a:t>"&gt;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a:solidFill>
                  <a:schemeClr val="accent5">
                    <a:lumMod val="60000"/>
                    <a:lumOff val="40000"/>
                  </a:schemeClr>
                </a:solidFill>
              </a:rPr>
              <a:t>Female</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F</a:t>
            </a:r>
            <a:r>
              <a:rPr lang="en-US" dirty="0">
                <a:solidFill>
                  <a:schemeClr val="accent6">
                    <a:lumMod val="60000"/>
                    <a:lumOff val="40000"/>
                  </a:schemeClr>
                </a:solidFill>
              </a:rPr>
              <a:t>" /&gt;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a:solidFill>
                  <a:schemeClr val="accent5">
                    <a:lumMod val="60000"/>
                    <a:lumOff val="40000"/>
                  </a:schemeClr>
                </a:solidFill>
              </a:rPr>
              <a:t>Male</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M</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api.selfasserted.es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 </a:t>
            </a:r>
            <a:r>
              <a:rPr lang="en-US" dirty="0" err="1">
                <a:solidFill>
                  <a:schemeClr val="accent3">
                    <a:lumMod val="40000"/>
                    <a:lumOff val="60000"/>
                  </a:schemeClr>
                </a:solidFill>
              </a:rPr>
              <a:t>ElementType</a:t>
            </a:r>
            <a:r>
              <a:rPr lang="en-US" dirty="0">
                <a:solidFill>
                  <a:schemeClr val="accent6">
                    <a:lumMod val="60000"/>
                    <a:lumOff val="40000"/>
                  </a:schemeClr>
                </a:solidFill>
              </a:rPr>
              <a:t>="</a:t>
            </a:r>
            <a:r>
              <a:rPr lang="en-US" dirty="0" err="1">
                <a:solidFill>
                  <a:schemeClr val="accent5">
                    <a:lumMod val="60000"/>
                    <a:lumOff val="40000"/>
                  </a:schemeClr>
                </a:solidFill>
              </a:rPr>
              <a:t>ClaimType</a:t>
            </a:r>
            <a:r>
              <a:rPr lang="en-US" dirty="0">
                <a:solidFill>
                  <a:schemeClr val="accent6">
                    <a:lumMod val="60000"/>
                    <a:lumOff val="40000"/>
                  </a:schemeClr>
                </a:solidFill>
              </a:rPr>
              <a:t>" </a:t>
            </a:r>
            <a:r>
              <a:rPr lang="en-US" dirty="0" err="1">
                <a:solidFill>
                  <a:schemeClr val="accent3">
                    <a:lumMod val="40000"/>
                    <a:lumOff val="60000"/>
                  </a:schemeClr>
                </a:solidFill>
              </a:rPr>
              <a:t>ElementId</a:t>
            </a:r>
            <a:r>
              <a:rPr lang="en-US" dirty="0">
                <a:solidFill>
                  <a:schemeClr val="accent6">
                    <a:lumMod val="60000"/>
                    <a:lumOff val="40000"/>
                  </a:schemeClr>
                </a:solidFill>
              </a:rPr>
              <a:t>="</a:t>
            </a:r>
            <a:r>
              <a:rPr lang="en-US" dirty="0">
                <a:solidFill>
                  <a:schemeClr val="accent5">
                    <a:lumMod val="60000"/>
                    <a:lumOff val="40000"/>
                  </a:schemeClr>
                </a:solidFill>
              </a:rPr>
              <a:t>Gender</a:t>
            </a:r>
            <a:r>
              <a:rPr lang="en-US" dirty="0">
                <a:solidFill>
                  <a:schemeClr val="accent6">
                    <a:lumMod val="60000"/>
                    <a:lumOff val="40000"/>
                  </a:schemeClr>
                </a:solidFill>
              </a:rPr>
              <a:t>" </a:t>
            </a:r>
            <a:r>
              <a:rPr lang="en-US" dirty="0" err="1">
                <a:solidFill>
                  <a:schemeClr val="accent3">
                    <a:lumMod val="40000"/>
                    <a:lumOff val="60000"/>
                  </a:schemeClr>
                </a:solidFill>
              </a:rPr>
              <a:t>TargetCollection</a:t>
            </a:r>
            <a:r>
              <a:rPr lang="en-US" dirty="0">
                <a:solidFill>
                  <a:schemeClr val="accent6">
                    <a:lumMod val="60000"/>
                    <a:lumOff val="40000"/>
                  </a:schemeClr>
                </a:solidFill>
              </a:rPr>
              <a:t>="</a:t>
            </a:r>
            <a:r>
              <a:rPr lang="en-US" dirty="0">
                <a:solidFill>
                  <a:schemeClr val="accent5">
                    <a:lumMod val="60000"/>
                    <a:lumOff val="40000"/>
                  </a:schemeClr>
                </a:solidFill>
              </a:rPr>
              <a:t>Restriction</a:t>
            </a:r>
            <a:r>
              <a:rPr lang="en-US" dirty="0">
                <a:solidFill>
                  <a:schemeClr val="accent6">
                    <a:lumMod val="60000"/>
                    <a:lumOff val="40000"/>
                  </a:schemeClr>
                </a:solidFill>
              </a:rPr>
              <a:t>"&gt;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err="1">
                <a:solidFill>
                  <a:schemeClr val="accent5">
                    <a:lumMod val="60000"/>
                    <a:lumOff val="40000"/>
                  </a:schemeClr>
                </a:solidFill>
              </a:rPr>
              <a:t>Femenino</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F</a:t>
            </a:r>
            <a:r>
              <a:rPr lang="en-US" dirty="0">
                <a:solidFill>
                  <a:schemeClr val="accent6">
                    <a:lumMod val="60000"/>
                    <a:lumOff val="40000"/>
                  </a:schemeClr>
                </a:solidFill>
              </a:rPr>
              <a:t>" /&gt;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err="1">
                <a:solidFill>
                  <a:schemeClr val="accent5">
                    <a:lumMod val="60000"/>
                    <a:lumOff val="40000"/>
                  </a:schemeClr>
                </a:solidFill>
              </a:rPr>
              <a:t>Masculino</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M</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4241679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2233038492"/>
              </p:ext>
            </p:extLst>
          </p:nvPr>
        </p:nvGraphicFramePr>
        <p:xfrm>
          <a:off x="901700" y="1142152"/>
          <a:ext cx="10617200" cy="4759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ElementType</a:t>
                      </a:r>
                      <a:endParaRPr lang="en-US" dirty="0"/>
                    </a:p>
                  </a:txBody>
                  <a:tcPr/>
                </a:tc>
                <a:tc>
                  <a:txBody>
                    <a:bodyPr/>
                    <a:lstStyle/>
                    <a:p>
                      <a:r>
                        <a:rPr lang="es-ES" dirty="0"/>
                        <a:t>Sí</a:t>
                      </a:r>
                      <a:endParaRPr lang="en-US" dirty="0"/>
                    </a:p>
                  </a:txBody>
                  <a:tcPr/>
                </a:tc>
                <a:tc>
                  <a:txBody>
                    <a:bodyPr/>
                    <a:lstStyle/>
                    <a:p>
                      <a:pPr algn="l" fontAlgn="t"/>
                      <a:r>
                        <a:rPr lang="en-US" sz="1800" b="0" i="0" kern="1200" dirty="0" err="1">
                          <a:solidFill>
                            <a:schemeClr val="dk1"/>
                          </a:solidFill>
                          <a:effectLst/>
                          <a:latin typeface="+mn-lt"/>
                          <a:ea typeface="+mn-ea"/>
                          <a:cs typeface="+mn-cs"/>
                        </a:rPr>
                        <a:t>Valores</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posibles</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3">
                            <a:extLst>
                              <a:ext uri="{A12FA001-AC4F-418D-AE19-62706E023703}">
                                <ahyp:hlinkClr xmlns:ahyp="http://schemas.microsoft.com/office/drawing/2018/hyperlinkcolor" val="tx"/>
                              </a:ext>
                            </a:extLst>
                          </a:hlinkClick>
                        </a:rPr>
                        <a:t>ClaimsProvider</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4">
                            <a:extLst>
                              <a:ext uri="{A12FA001-AC4F-418D-AE19-62706E023703}">
                                <ahyp:hlinkClr xmlns:ahyp="http://schemas.microsoft.com/office/drawing/2018/hyperlinkcolor" val="tx"/>
                              </a:ext>
                            </a:extLst>
                          </a:hlinkClick>
                        </a:rPr>
                        <a:t>ClaimType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5">
                            <a:extLst>
                              <a:ext uri="{A12FA001-AC4F-418D-AE19-62706E023703}">
                                <ahyp:hlinkClr xmlns:ahyp="http://schemas.microsoft.com/office/drawing/2018/hyperlinkcolor" val="tx"/>
                              </a:ext>
                            </a:extLst>
                          </a:hlinkClick>
                        </a:rPr>
                        <a:t>ErrorMessage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6">
                            <a:extLst>
                              <a:ext uri="{A12FA001-AC4F-418D-AE19-62706E023703}">
                                <ahyp:hlinkClr xmlns:ahyp="http://schemas.microsoft.com/office/drawing/2018/hyperlinkcolor" val="tx"/>
                              </a:ext>
                            </a:extLst>
                          </a:hlinkClick>
                        </a:rPr>
                        <a:t>GetLocalizedStringsTransformationClaimType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7">
                            <a:extLst>
                              <a:ext uri="{A12FA001-AC4F-418D-AE19-62706E023703}">
                                <ahyp:hlinkClr xmlns:ahyp="http://schemas.microsoft.com/office/drawing/2018/hyperlinkcolor" val="tx"/>
                              </a:ext>
                            </a:extLst>
                          </a:hlinkClick>
                        </a:rPr>
                        <a:t>FormatLocalizedStringTransformationClaimType</a:t>
                      </a:r>
                      <a:r>
                        <a:rPr lang="en-US" sz="1800" b="0" i="0" kern="120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hlinkClick r:id="rId8">
                            <a:extLst>
                              <a:ext uri="{A12FA001-AC4F-418D-AE19-62706E023703}">
                                <ahyp:hlinkClr xmlns:ahyp="http://schemas.microsoft.com/office/drawing/2018/hyperlinkcolor" val="tx"/>
                              </a:ext>
                            </a:extLst>
                          </a:hlinkClick>
                        </a:rPr>
                        <a:t>Predicate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9">
                            <a:extLst>
                              <a:ext uri="{A12FA001-AC4F-418D-AE19-62706E023703}">
                                <ahyp:hlinkClr xmlns:ahyp="http://schemas.microsoft.com/office/drawing/2018/hyperlinkcolor" val="tx"/>
                              </a:ext>
                            </a:extLst>
                          </a:hlinkClick>
                        </a:rPr>
                        <a:t>PredicateValidation</a:t>
                      </a:r>
                      <a:r>
                        <a:rPr lang="en-US" sz="1800" b="0" i="0" kern="1200" dirty="0">
                          <a:solidFill>
                            <a:schemeClr val="dk1"/>
                          </a:solidFill>
                          <a:effectLst/>
                          <a:latin typeface="+mn-lt"/>
                          <a:ea typeface="+mn-ea"/>
                          <a:cs typeface="+mn-cs"/>
                        </a:rPr>
                        <a:t> o </a:t>
                      </a:r>
                      <a:r>
                        <a:rPr lang="en-US" sz="1800" b="0" i="0" kern="1200" dirty="0" err="1">
                          <a:solidFill>
                            <a:schemeClr val="dk1"/>
                          </a:solidFill>
                          <a:effectLst/>
                          <a:latin typeface="+mn-lt"/>
                          <a:ea typeface="+mn-ea"/>
                          <a:cs typeface="+mn-cs"/>
                          <a:hlinkClick r:id="rId10">
                            <a:extLst>
                              <a:ext uri="{A12FA001-AC4F-418D-AE19-62706E023703}">
                                <ahyp:hlinkClr xmlns:ahyp="http://schemas.microsoft.com/office/drawing/2018/hyperlinkcolor" val="tx"/>
                              </a:ext>
                            </a:extLst>
                          </a:hlinkClick>
                        </a:rPr>
                        <a:t>UxElement</a:t>
                      </a:r>
                      <a:r>
                        <a:rPr lang="en-US" sz="1800" b="0" i="0" kern="1200" dirty="0">
                          <a:solidFill>
                            <a:schemeClr val="dk1"/>
                          </a:solidFill>
                          <a:effectLst/>
                          <a:latin typeface="+mn-lt"/>
                          <a:ea typeface="+mn-ea"/>
                          <a:cs typeface="+mn-cs"/>
                        </a:rPr>
                        <a:t>.</a:t>
                      </a:r>
                      <a:endParaRPr lang="es-ES"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ElementId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Si </a:t>
                      </a:r>
                      <a:r>
                        <a:rPr lang="es-ES" sz="1800" b="1" i="0" kern="1200" dirty="0" err="1">
                          <a:solidFill>
                            <a:schemeClr val="dk1"/>
                          </a:solidFill>
                          <a:effectLst/>
                          <a:latin typeface="+mn-lt"/>
                          <a:ea typeface="+mn-ea"/>
                          <a:cs typeface="+mn-cs"/>
                        </a:rPr>
                        <a:t>ElementType</a:t>
                      </a:r>
                      <a:r>
                        <a:rPr lang="es-ES" sz="1800" b="0" i="0" kern="1200" dirty="0">
                          <a:solidFill>
                            <a:schemeClr val="dk1"/>
                          </a:solidFill>
                          <a:effectLst/>
                          <a:latin typeface="+mn-lt"/>
                          <a:ea typeface="+mn-ea"/>
                          <a:cs typeface="+mn-cs"/>
                        </a:rPr>
                        <a:t> se establece en </a:t>
                      </a:r>
                      <a:r>
                        <a:rPr lang="es-ES" dirty="0" err="1"/>
                        <a:t>ClaimType</a:t>
                      </a:r>
                      <a:r>
                        <a:rPr lang="es-ES" sz="1800" b="0" i="0" kern="1200" dirty="0">
                          <a:solidFill>
                            <a:schemeClr val="dk1"/>
                          </a:solidFill>
                          <a:effectLst/>
                          <a:latin typeface="+mn-lt"/>
                          <a:ea typeface="+mn-ea"/>
                          <a:cs typeface="+mn-cs"/>
                        </a:rPr>
                        <a:t>, </a:t>
                      </a:r>
                      <a:r>
                        <a:rPr lang="es-ES" dirty="0" err="1"/>
                        <a:t>Predicate</a:t>
                      </a:r>
                      <a:r>
                        <a:rPr lang="es-ES" sz="1800" b="0" i="0" kern="1200" dirty="0">
                          <a:solidFill>
                            <a:schemeClr val="dk1"/>
                          </a:solidFill>
                          <a:effectLst/>
                          <a:latin typeface="+mn-lt"/>
                          <a:ea typeface="+mn-ea"/>
                          <a:cs typeface="+mn-cs"/>
                        </a:rPr>
                        <a:t> o </a:t>
                      </a:r>
                      <a:r>
                        <a:rPr lang="es-ES" dirty="0" err="1"/>
                        <a:t>PredicateValidation</a:t>
                      </a:r>
                      <a:r>
                        <a:rPr lang="es-ES" sz="1800" b="0" i="0" kern="1200" dirty="0">
                          <a:solidFill>
                            <a:schemeClr val="dk1"/>
                          </a:solidFill>
                          <a:effectLst/>
                          <a:latin typeface="+mn-lt"/>
                          <a:ea typeface="+mn-ea"/>
                          <a:cs typeface="+mn-cs"/>
                        </a:rPr>
                        <a:t>, este elemento contiene una referencia a un tipo de notificación que ya se ha definido en la sección </a:t>
                      </a:r>
                      <a:r>
                        <a:rPr lang="es-ES" sz="1800" b="0" i="0" kern="1200" dirty="0" err="1">
                          <a:solidFill>
                            <a:schemeClr val="dk1"/>
                          </a:solidFill>
                          <a:effectLst/>
                          <a:latin typeface="+mn-lt"/>
                          <a:ea typeface="+mn-ea"/>
                          <a:cs typeface="+mn-cs"/>
                        </a:rPr>
                        <a:t>ClaimsSchema</a:t>
                      </a:r>
                      <a:r>
                        <a:rPr lang="es-E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587379269"/>
                  </a:ext>
                </a:extLst>
              </a:tr>
              <a:tr h="370840">
                <a:tc>
                  <a:txBody>
                    <a:bodyPr/>
                    <a:lstStyle/>
                    <a:p>
                      <a:r>
                        <a:rPr lang="en-US" sz="1800" b="0" i="0" kern="1200" dirty="0" err="1">
                          <a:solidFill>
                            <a:schemeClr val="dk1"/>
                          </a:solidFill>
                          <a:effectLst/>
                          <a:latin typeface="+mn-lt"/>
                          <a:ea typeface="+mn-ea"/>
                          <a:cs typeface="+mn-cs"/>
                        </a:rPr>
                        <a:t>StringId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r>
                        <a:rPr lang="es-ES" sz="1800" b="0" i="0" kern="1200" dirty="0">
                          <a:solidFill>
                            <a:schemeClr val="dk1"/>
                          </a:solidFill>
                          <a:effectLst/>
                          <a:latin typeface="+mn-lt"/>
                          <a:ea typeface="+mn-ea"/>
                          <a:cs typeface="+mn-cs"/>
                        </a:rPr>
                        <a:t>Si </a:t>
                      </a:r>
                      <a:r>
                        <a:rPr lang="es-ES" sz="1800" b="1" i="0" kern="1200" dirty="0" err="1">
                          <a:solidFill>
                            <a:schemeClr val="dk1"/>
                          </a:solidFill>
                          <a:effectLst/>
                          <a:latin typeface="+mn-lt"/>
                          <a:ea typeface="+mn-ea"/>
                          <a:cs typeface="+mn-cs"/>
                        </a:rPr>
                        <a:t>ElementType</a:t>
                      </a:r>
                      <a:r>
                        <a:rPr lang="es-ES" sz="1800" b="0" i="0" kern="1200" dirty="0">
                          <a:solidFill>
                            <a:schemeClr val="dk1"/>
                          </a:solidFill>
                          <a:effectLst/>
                          <a:latin typeface="+mn-lt"/>
                          <a:ea typeface="+mn-ea"/>
                          <a:cs typeface="+mn-cs"/>
                        </a:rPr>
                        <a:t> se establece en </a:t>
                      </a:r>
                      <a:r>
                        <a:rPr lang="es-ES" b="1" dirty="0" err="1"/>
                        <a:t>ClaimType</a:t>
                      </a:r>
                      <a:r>
                        <a:rPr lang="es-ES" sz="1800" b="0" i="0" kern="1200" dirty="0">
                          <a:solidFill>
                            <a:schemeClr val="dk1"/>
                          </a:solidFill>
                          <a:effectLst/>
                          <a:latin typeface="+mn-lt"/>
                          <a:ea typeface="+mn-ea"/>
                          <a:cs typeface="+mn-cs"/>
                        </a:rPr>
                        <a:t>, este elemento contiene una referencia a un atributo de un tipo de notificación.  Si </a:t>
                      </a:r>
                      <a:r>
                        <a:rPr lang="es-ES" sz="1800" b="1" i="0" kern="1200" dirty="0" err="1">
                          <a:solidFill>
                            <a:schemeClr val="dk1"/>
                          </a:solidFill>
                          <a:effectLst/>
                          <a:latin typeface="+mn-lt"/>
                          <a:ea typeface="+mn-ea"/>
                          <a:cs typeface="+mn-cs"/>
                        </a:rPr>
                        <a:t>ElementType</a:t>
                      </a:r>
                      <a:r>
                        <a:rPr lang="es-ES" sz="1800" b="0" i="0" kern="1200" dirty="0">
                          <a:solidFill>
                            <a:schemeClr val="dk1"/>
                          </a:solidFill>
                          <a:effectLst/>
                          <a:latin typeface="+mn-lt"/>
                          <a:ea typeface="+mn-ea"/>
                          <a:cs typeface="+mn-cs"/>
                        </a:rPr>
                        <a:t> se establece en </a:t>
                      </a:r>
                      <a:r>
                        <a:rPr lang="es-ES" b="1" dirty="0" err="1"/>
                        <a:t>UxElement</a:t>
                      </a:r>
                      <a:r>
                        <a:rPr lang="es-ES" sz="1800" b="0" i="0" kern="1200" dirty="0">
                          <a:solidFill>
                            <a:schemeClr val="dk1"/>
                          </a:solidFill>
                          <a:effectLst/>
                          <a:latin typeface="+mn-lt"/>
                          <a:ea typeface="+mn-ea"/>
                          <a:cs typeface="+mn-cs"/>
                        </a:rPr>
                        <a:t>, este elemento contiene una referencia a un atributo de un elemento de la interfaz de usuario. Si </a:t>
                      </a:r>
                      <a:r>
                        <a:rPr lang="es-ES" sz="1800" b="1" i="0" kern="1200" dirty="0" err="1">
                          <a:solidFill>
                            <a:schemeClr val="dk1"/>
                          </a:solidFill>
                          <a:effectLst/>
                          <a:latin typeface="+mn-lt"/>
                          <a:ea typeface="+mn-ea"/>
                          <a:cs typeface="+mn-cs"/>
                        </a:rPr>
                        <a:t>ElementType</a:t>
                      </a:r>
                      <a:r>
                        <a:rPr lang="es-ES" sz="1800" b="0" i="0" kern="1200" dirty="0">
                          <a:solidFill>
                            <a:schemeClr val="dk1"/>
                          </a:solidFill>
                          <a:effectLst/>
                          <a:latin typeface="+mn-lt"/>
                          <a:ea typeface="+mn-ea"/>
                          <a:cs typeface="+mn-cs"/>
                        </a:rPr>
                        <a:t> se establece en </a:t>
                      </a:r>
                      <a:r>
                        <a:rPr lang="es-ES" b="1" dirty="0" err="1"/>
                        <a:t>ErrorMessage</a:t>
                      </a:r>
                      <a:r>
                        <a:rPr lang="es-ES" sz="1800" b="0" i="0" kern="1200" dirty="0">
                          <a:solidFill>
                            <a:schemeClr val="dk1"/>
                          </a:solidFill>
                          <a:effectLst/>
                          <a:latin typeface="+mn-lt"/>
                          <a:ea typeface="+mn-ea"/>
                          <a:cs typeface="+mn-cs"/>
                        </a:rPr>
                        <a:t>, este elemento especifica el identificador de un mensaje de error</a:t>
                      </a:r>
                      <a:endParaRPr lang="en-US" dirty="0"/>
                    </a:p>
                  </a:txBody>
                  <a:tcPr/>
                </a:tc>
                <a:extLst>
                  <a:ext uri="{0D108BD9-81ED-4DB2-BD59-A6C34878D82A}">
                    <a16:rowId xmlns:a16="http://schemas.microsoft.com/office/drawing/2014/main" val="3683909500"/>
                  </a:ext>
                </a:extLst>
              </a:tr>
            </a:tbl>
          </a:graphicData>
        </a:graphic>
      </p:graphicFrame>
    </p:spTree>
    <p:extLst>
      <p:ext uri="{BB962C8B-B14F-4D97-AF65-F5344CB8AC3E}">
        <p14:creationId xmlns:p14="http://schemas.microsoft.com/office/powerpoint/2010/main" val="42219278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Lozalized</a:t>
            </a:r>
            <a:r>
              <a:rPr lang="es-ES" dirty="0"/>
              <a:t> </a:t>
            </a:r>
            <a:r>
              <a:rPr lang="es-ES" dirty="0" err="1"/>
              <a:t>Strings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api.phonefactor.en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ElementType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UxElement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StringId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button_verify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Call Me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LocalizedString</a:t>
            </a:r>
            <a:r>
              <a:rPr lang="en-US" b="0" dirty="0">
                <a:solidFill>
                  <a:srgbClr val="808080"/>
                </a:solidFill>
                <a:effectLst/>
                <a:latin typeface="Consolas" panose="020B0609020204030204" pitchFamily="49" charset="0"/>
              </a:rPr>
              <a:t>&gt;</a:t>
            </a: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808080"/>
                </a:solidFill>
                <a:effectLst/>
                <a:latin typeface="Consolas" panose="020B0609020204030204" pitchFamily="49" charset="0"/>
              </a:rPr>
              <a:t>&gt;</a:t>
            </a:r>
          </a:p>
          <a:p>
            <a:endParaRPr lang="en-US" dirty="0">
              <a:solidFill>
                <a:srgbClr val="808080"/>
              </a:solidFill>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"api.phonefactor.es"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ElementType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UxElement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StringId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button_verify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dirty="0" err="1">
                <a:solidFill>
                  <a:srgbClr val="D4D4D4"/>
                </a:solidFill>
                <a:latin typeface="Consolas" panose="020B0609020204030204" pitchFamily="49" charset="0"/>
              </a:rPr>
              <a:t>Llamame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LocalizedString</a:t>
            </a:r>
            <a:r>
              <a:rPr lang="en-US" b="0" dirty="0">
                <a:solidFill>
                  <a:srgbClr val="808080"/>
                </a:solidFill>
                <a:effectLst/>
                <a:latin typeface="Consolas" panose="020B0609020204030204" pitchFamily="49" charset="0"/>
              </a:rPr>
              <a:t>&gt;</a:t>
            </a: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1601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Much more…</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6"/>
            <a:ext cx="7777163" cy="828083"/>
          </a:xfrm>
        </p:spPr>
        <p:txBody>
          <a:bodyPr/>
          <a:lstStyle/>
          <a:p>
            <a:r>
              <a:rPr lang="es-ES" dirty="0" err="1"/>
              <a:t>Integrating</a:t>
            </a:r>
            <a:r>
              <a:rPr lang="es-ES" dirty="0"/>
              <a:t> </a:t>
            </a:r>
            <a:r>
              <a:rPr lang="es-ES" dirty="0" err="1"/>
              <a:t>with</a:t>
            </a:r>
            <a:r>
              <a:rPr lang="es-ES" dirty="0"/>
              <a:t> </a:t>
            </a:r>
            <a:r>
              <a:rPr lang="es-ES" dirty="0" err="1"/>
              <a:t>external</a:t>
            </a:r>
            <a:r>
              <a:rPr lang="es-ES" dirty="0"/>
              <a:t> </a:t>
            </a:r>
            <a:r>
              <a:rPr lang="es-ES" dirty="0" err="1"/>
              <a:t>user</a:t>
            </a:r>
            <a:r>
              <a:rPr lang="es-ES" dirty="0"/>
              <a:t> </a:t>
            </a:r>
            <a:r>
              <a:rPr lang="es-ES" dirty="0" err="1"/>
              <a:t>stores</a:t>
            </a:r>
            <a:endParaRPr lang="es-ES" dirty="0"/>
          </a:p>
          <a:p>
            <a:r>
              <a:rPr lang="es-ES" dirty="0" err="1"/>
              <a:t>Progressive</a:t>
            </a:r>
            <a:r>
              <a:rPr lang="es-ES" dirty="0"/>
              <a:t> </a:t>
            </a:r>
            <a:r>
              <a:rPr lang="es-ES" dirty="0" err="1"/>
              <a:t>profiling</a:t>
            </a:r>
            <a:r>
              <a:rPr lang="es-ES" dirty="0"/>
              <a:t> </a:t>
            </a:r>
            <a:r>
              <a:rPr lang="es-ES" dirty="0" err="1"/>
              <a:t>to</a:t>
            </a:r>
            <a:r>
              <a:rPr lang="es-ES" dirty="0"/>
              <a:t> </a:t>
            </a:r>
            <a:r>
              <a:rPr lang="es-ES" dirty="0" err="1"/>
              <a:t>collect</a:t>
            </a:r>
            <a:r>
              <a:rPr lang="es-ES" dirty="0"/>
              <a:t> </a:t>
            </a:r>
            <a:r>
              <a:rPr lang="es-ES" dirty="0" err="1"/>
              <a:t>information</a:t>
            </a:r>
            <a:r>
              <a:rPr lang="es-ES" dirty="0"/>
              <a:t> (</a:t>
            </a:r>
            <a:r>
              <a:rPr lang="es-ES" dirty="0" err="1"/>
              <a:t>using</a:t>
            </a:r>
            <a:r>
              <a:rPr lang="es-ES" dirty="0"/>
              <a:t> </a:t>
            </a:r>
            <a:r>
              <a:rPr lang="es-ES" dirty="0" err="1"/>
              <a:t>third</a:t>
            </a:r>
            <a:r>
              <a:rPr lang="es-ES" dirty="0"/>
              <a:t> </a:t>
            </a:r>
            <a:r>
              <a:rPr lang="es-ES" dirty="0" err="1"/>
              <a:t>parties</a:t>
            </a:r>
            <a:r>
              <a:rPr lang="es-ES" dirty="0"/>
              <a:t> </a:t>
            </a:r>
            <a:r>
              <a:rPr lang="es-ES" dirty="0" err="1"/>
              <a:t>is</a:t>
            </a:r>
            <a:r>
              <a:rPr lang="es-ES" dirty="0"/>
              <a:t> </a:t>
            </a:r>
            <a:r>
              <a:rPr lang="es-ES" dirty="0" err="1"/>
              <a:t>supported</a:t>
            </a:r>
            <a:r>
              <a:rPr lang="es-ES" dirty="0"/>
              <a: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207556"/>
            <a:ext cx="7777163" cy="2489458"/>
          </a:xfrm>
        </p:spPr>
        <p:txBody>
          <a:bodyPr/>
          <a:lstStyle/>
          <a:p>
            <a:r>
              <a:rPr lang="es-ES" sz="2000" dirty="0" err="1"/>
              <a:t>Supports</a:t>
            </a:r>
            <a:r>
              <a:rPr lang="es-ES" sz="2000" dirty="0"/>
              <a:t> up </a:t>
            </a:r>
            <a:r>
              <a:rPr lang="es-ES" sz="2000" dirty="0" err="1"/>
              <a:t>to</a:t>
            </a:r>
            <a:r>
              <a:rPr lang="es-ES" sz="2000" dirty="0"/>
              <a:t> 100 </a:t>
            </a:r>
            <a:r>
              <a:rPr lang="es-ES" sz="2000" dirty="0" err="1"/>
              <a:t>attributes</a:t>
            </a:r>
            <a:r>
              <a:rPr lang="es-ES" sz="2000" dirty="0"/>
              <a:t> per </a:t>
            </a:r>
            <a:r>
              <a:rPr lang="es-ES" sz="2000" dirty="0" err="1"/>
              <a:t>user</a:t>
            </a:r>
            <a:endParaRPr lang="es-ES" sz="2000" dirty="0"/>
          </a:p>
          <a:p>
            <a:r>
              <a:rPr lang="es-ES" sz="2000" dirty="0"/>
              <a:t>Can </a:t>
            </a:r>
            <a:r>
              <a:rPr lang="es-ES" sz="2000" dirty="0" err="1"/>
              <a:t>connect</a:t>
            </a:r>
            <a:r>
              <a:rPr lang="es-ES" sz="2000" dirty="0"/>
              <a:t> </a:t>
            </a:r>
            <a:r>
              <a:rPr lang="es-ES" sz="2000" dirty="0" err="1"/>
              <a:t>to</a:t>
            </a:r>
            <a:r>
              <a:rPr lang="es-ES" sz="2000" dirty="0"/>
              <a:t> </a:t>
            </a:r>
            <a:r>
              <a:rPr lang="es-ES" sz="2000" dirty="0" err="1"/>
              <a:t>external</a:t>
            </a:r>
            <a:r>
              <a:rPr lang="es-ES" sz="2000" dirty="0"/>
              <a:t> </a:t>
            </a:r>
            <a:r>
              <a:rPr lang="es-ES" sz="2000" dirty="0" err="1"/>
              <a:t>stores</a:t>
            </a:r>
            <a:r>
              <a:rPr lang="es-ES" sz="2000" dirty="0"/>
              <a:t> </a:t>
            </a:r>
            <a:r>
              <a:rPr lang="es-ES" sz="2000" dirty="0" err="1"/>
              <a:t>during</a:t>
            </a:r>
            <a:r>
              <a:rPr lang="es-ES" sz="2000" dirty="0"/>
              <a:t> </a:t>
            </a:r>
            <a:r>
              <a:rPr lang="es-ES" sz="2000" dirty="0" err="1"/>
              <a:t>signup</a:t>
            </a:r>
            <a:r>
              <a:rPr lang="es-ES" sz="2000" dirty="0"/>
              <a:t> </a:t>
            </a:r>
            <a:r>
              <a:rPr lang="es-ES" sz="2000" dirty="0" err="1"/>
              <a:t>or</a:t>
            </a:r>
            <a:r>
              <a:rPr lang="es-ES" sz="2000" dirty="0"/>
              <a:t> </a:t>
            </a:r>
            <a:r>
              <a:rPr lang="es-ES" sz="2000" dirty="0" err="1"/>
              <a:t>profile</a:t>
            </a:r>
            <a:r>
              <a:rPr lang="es-ES" sz="2000" dirty="0"/>
              <a:t> </a:t>
            </a:r>
            <a:r>
              <a:rPr lang="es-ES" sz="2000" dirty="0" err="1"/>
              <a:t>editing</a:t>
            </a:r>
            <a:endParaRPr lang="es-ES" sz="2000" dirty="0"/>
          </a:p>
          <a:p>
            <a:r>
              <a:rPr lang="es-ES" sz="2000" dirty="0" err="1"/>
              <a:t>Customizable</a:t>
            </a:r>
            <a:r>
              <a:rPr lang="es-ES" sz="2000" dirty="0"/>
              <a:t> </a:t>
            </a:r>
            <a:r>
              <a:rPr lang="es-ES" sz="2000" dirty="0" err="1"/>
              <a:t>user</a:t>
            </a:r>
            <a:r>
              <a:rPr lang="es-ES" sz="2000" dirty="0"/>
              <a:t> </a:t>
            </a:r>
            <a:r>
              <a:rPr lang="es-ES" sz="2000" dirty="0" err="1"/>
              <a:t>journeys</a:t>
            </a:r>
            <a:r>
              <a:rPr lang="es-ES" sz="2000" dirty="0"/>
              <a:t> </a:t>
            </a:r>
            <a:r>
              <a:rPr lang="es-ES" sz="2000" dirty="0" err="1"/>
              <a:t>to</a:t>
            </a:r>
            <a:r>
              <a:rPr lang="es-ES" sz="2000" dirty="0"/>
              <a:t> </a:t>
            </a:r>
            <a:r>
              <a:rPr lang="es-ES" sz="2000" dirty="0" err="1"/>
              <a:t>collect</a:t>
            </a:r>
            <a:r>
              <a:rPr lang="es-ES" sz="2000" dirty="0"/>
              <a:t> </a:t>
            </a:r>
            <a:r>
              <a:rPr lang="es-ES" sz="2000" dirty="0" err="1"/>
              <a:t>information</a:t>
            </a:r>
            <a:r>
              <a:rPr lang="es-ES" sz="2000" dirty="0"/>
              <a:t> in a </a:t>
            </a:r>
            <a:r>
              <a:rPr lang="es-ES" sz="2000" dirty="0" err="1"/>
              <a:t>progressive</a:t>
            </a:r>
            <a:r>
              <a:rPr lang="es-ES" sz="2000" dirty="0"/>
              <a:t> </a:t>
            </a:r>
            <a:r>
              <a:rPr lang="es-ES" sz="2000" dirty="0" err="1"/>
              <a:t>way</a:t>
            </a:r>
            <a:endParaRPr lang="es-ES" sz="2000" dirty="0"/>
          </a:p>
          <a:p>
            <a:r>
              <a:rPr lang="es-ES" sz="2000" dirty="0" err="1"/>
              <a:t>We</a:t>
            </a:r>
            <a:r>
              <a:rPr lang="es-ES" sz="2000" dirty="0"/>
              <a:t> can use </a:t>
            </a:r>
            <a:r>
              <a:rPr lang="es-ES" sz="2000" dirty="0" err="1"/>
              <a:t>third-party</a:t>
            </a:r>
            <a:r>
              <a:rPr lang="es-ES" sz="2000" dirty="0"/>
              <a:t> </a:t>
            </a:r>
            <a:r>
              <a:rPr lang="es-ES" sz="2000" dirty="0" err="1"/>
              <a:t>services</a:t>
            </a:r>
            <a:r>
              <a:rPr lang="es-ES" sz="2000" dirty="0"/>
              <a:t> </a:t>
            </a:r>
            <a:r>
              <a:rPr lang="es-ES" sz="2000" dirty="0" err="1"/>
              <a:t>for</a:t>
            </a:r>
            <a:r>
              <a:rPr lang="es-ES" sz="2000" dirty="0"/>
              <a:t> </a:t>
            </a:r>
            <a:r>
              <a:rPr lang="es-ES" sz="2000" dirty="0" err="1"/>
              <a:t>verification</a:t>
            </a:r>
            <a:r>
              <a:rPr lang="es-ES" sz="2000" dirty="0"/>
              <a:t> and </a:t>
            </a:r>
            <a:r>
              <a:rPr lang="es-ES" sz="2000" dirty="0" err="1"/>
              <a:t>profiling</a:t>
            </a:r>
            <a:endParaRPr lang="es-ES" sz="2000" dirty="0"/>
          </a:p>
        </p:txBody>
      </p:sp>
    </p:spTree>
    <p:extLst>
      <p:ext uri="{BB962C8B-B14F-4D97-AF65-F5344CB8AC3E}">
        <p14:creationId xmlns:p14="http://schemas.microsoft.com/office/powerpoint/2010/main" val="705762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Localizations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3001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6.</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21641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a:xfrm>
            <a:off x="911224" y="896775"/>
            <a:ext cx="10225616" cy="505305"/>
          </a:xfrm>
        </p:spPr>
        <p:txBody>
          <a:bodyPr/>
          <a:lstStyle/>
          <a:p>
            <a:r>
              <a:rPr lang="es-ES" dirty="0" err="1"/>
              <a:t>Display</a:t>
            </a:r>
            <a:r>
              <a:rPr lang="es-ES" dirty="0"/>
              <a:t> </a:t>
            </a:r>
            <a:r>
              <a:rPr lang="es-ES" dirty="0" err="1"/>
              <a:t>Controls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57176" y="2493808"/>
            <a:ext cx="139858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DisplayControl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emailVerificationControl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UserInterfaceControlType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VerificationControl</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verificationCode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ControlClaimType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VerificationCode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SendCode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AadSspr-SendCode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VerifyCode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AadSspr-VerifyCode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DisplayControl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6542666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441918348"/>
              </p:ext>
            </p:extLst>
          </p:nvPr>
        </p:nvGraphicFramePr>
        <p:xfrm>
          <a:off x="787400" y="1189566"/>
          <a:ext cx="10617200" cy="32054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InputClaims</a:t>
                      </a:r>
                      <a:endParaRPr lang="en-US" dirty="0"/>
                    </a:p>
                  </a:txBody>
                  <a:tcPr/>
                </a:tc>
                <a:tc>
                  <a:txBody>
                    <a:bodyPr/>
                    <a:lstStyle/>
                    <a:p>
                      <a:r>
                        <a:rPr lang="es-ES" dirty="0"/>
                        <a:t>0:1</a:t>
                      </a:r>
                      <a:endParaRPr lang="en-US" dirty="0"/>
                    </a:p>
                  </a:txBody>
                  <a:tcPr/>
                </a:tc>
                <a:tc>
                  <a:txBody>
                    <a:bodyPr/>
                    <a:lstStyle/>
                    <a:p>
                      <a:pPr algn="l" fontAlgn="t"/>
                      <a:r>
                        <a:rPr lang="es-ES" sz="1800" b="1" i="0" kern="1200" dirty="0" err="1">
                          <a:solidFill>
                            <a:schemeClr val="dk1"/>
                          </a:solidFill>
                          <a:effectLst/>
                          <a:latin typeface="+mn-lt"/>
                          <a:ea typeface="+mn-ea"/>
                          <a:cs typeface="+mn-cs"/>
                        </a:rPr>
                        <a:t>InputClaims</a:t>
                      </a:r>
                      <a:r>
                        <a:rPr lang="es-ES" sz="1800" b="0" i="0" kern="1200" dirty="0">
                          <a:solidFill>
                            <a:schemeClr val="dk1"/>
                          </a:solidFill>
                          <a:effectLst/>
                          <a:latin typeface="+mn-lt"/>
                          <a:ea typeface="+mn-ea"/>
                          <a:cs typeface="+mn-cs"/>
                        </a:rPr>
                        <a:t> se usa para rellenar previamente el valor de las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que se van a recopilar del usuario</a:t>
                      </a:r>
                      <a:endParaRPr lang="en-U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DisplayClaims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Las </a:t>
                      </a:r>
                      <a:r>
                        <a:rPr lang="es-ES" sz="1800" b="1" i="0" kern="1200" dirty="0" err="1">
                          <a:solidFill>
                            <a:schemeClr val="dk1"/>
                          </a:solidFill>
                          <a:effectLst/>
                          <a:latin typeface="+mn-lt"/>
                          <a:ea typeface="+mn-ea"/>
                          <a:cs typeface="+mn-cs"/>
                        </a:rPr>
                        <a:t>DisplayClaims</a:t>
                      </a:r>
                      <a:r>
                        <a:rPr lang="es-ES" sz="1800" b="0" i="0" kern="1200" dirty="0">
                          <a:solidFill>
                            <a:schemeClr val="dk1"/>
                          </a:solidFill>
                          <a:effectLst/>
                          <a:latin typeface="+mn-lt"/>
                          <a:ea typeface="+mn-ea"/>
                          <a:cs typeface="+mn-cs"/>
                        </a:rPr>
                        <a:t> se usan para representar las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que se van a recopilar del usuario.</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OutputClaims</a:t>
                      </a:r>
                      <a:endParaRPr lang="en-US" dirty="0"/>
                    </a:p>
                  </a:txBody>
                  <a:tcPr/>
                </a:tc>
                <a:tc>
                  <a:txBody>
                    <a:bodyPr/>
                    <a:lstStyle/>
                    <a:p>
                      <a:r>
                        <a:rPr lang="es-ES" dirty="0"/>
                        <a:t>0:1</a:t>
                      </a:r>
                      <a:endParaRPr lang="en-US" dirty="0"/>
                    </a:p>
                  </a:txBody>
                  <a:tcPr/>
                </a:tc>
                <a:tc>
                  <a:txBody>
                    <a:bodyPr/>
                    <a:lstStyle/>
                    <a:p>
                      <a:pPr algn="l" fontAlgn="t"/>
                      <a:r>
                        <a:rPr lang="en-US" sz="1800" b="1" i="0" kern="1200" dirty="0" err="1">
                          <a:solidFill>
                            <a:schemeClr val="dk1"/>
                          </a:solidFill>
                          <a:effectLst/>
                          <a:latin typeface="+mn-lt"/>
                          <a:ea typeface="+mn-ea"/>
                          <a:cs typeface="+mn-cs"/>
                        </a:rPr>
                        <a:t>OutputClaims</a:t>
                      </a:r>
                      <a:r>
                        <a:rPr lang="en-US" sz="1800" b="0" i="0" kern="1200" dirty="0">
                          <a:solidFill>
                            <a:schemeClr val="dk1"/>
                          </a:solidFill>
                          <a:effectLst/>
                          <a:latin typeface="+mn-lt"/>
                          <a:ea typeface="+mn-ea"/>
                          <a:cs typeface="+mn-cs"/>
                        </a:rPr>
                        <a:t> se </a:t>
                      </a:r>
                      <a:r>
                        <a:rPr lang="en-US" sz="1800" b="0" i="0" kern="1200" dirty="0" err="1">
                          <a:solidFill>
                            <a:schemeClr val="dk1"/>
                          </a:solidFill>
                          <a:effectLst/>
                          <a:latin typeface="+mn-lt"/>
                          <a:ea typeface="+mn-ea"/>
                          <a:cs typeface="+mn-cs"/>
                        </a:rPr>
                        <a:t>usa</a:t>
                      </a:r>
                      <a:r>
                        <a:rPr lang="en-US" sz="1800" b="0" i="0" kern="1200" dirty="0">
                          <a:solidFill>
                            <a:schemeClr val="dk1"/>
                          </a:solidFill>
                          <a:effectLst/>
                          <a:latin typeface="+mn-lt"/>
                          <a:ea typeface="+mn-ea"/>
                          <a:cs typeface="+mn-cs"/>
                        </a:rPr>
                        <a:t> para </a:t>
                      </a:r>
                      <a:r>
                        <a:rPr lang="en-US" sz="1800" b="0" i="0" kern="1200" dirty="0" err="1">
                          <a:solidFill>
                            <a:schemeClr val="dk1"/>
                          </a:solidFill>
                          <a:effectLst/>
                          <a:latin typeface="+mn-lt"/>
                          <a:ea typeface="+mn-ea"/>
                          <a:cs typeface="+mn-cs"/>
                        </a:rPr>
                        <a:t>representar</a:t>
                      </a:r>
                      <a:r>
                        <a:rPr lang="en-US" sz="1800" b="0" i="0" kern="1200" dirty="0">
                          <a:solidFill>
                            <a:schemeClr val="dk1"/>
                          </a:solidFill>
                          <a:effectLst/>
                          <a:latin typeface="+mn-lt"/>
                          <a:ea typeface="+mn-ea"/>
                          <a:cs typeface="+mn-cs"/>
                        </a:rPr>
                        <a:t> claims que se van a </a:t>
                      </a:r>
                      <a:r>
                        <a:rPr lang="en-US" sz="1800" b="0" i="0" kern="1200" dirty="0" err="1">
                          <a:solidFill>
                            <a:schemeClr val="dk1"/>
                          </a:solidFill>
                          <a:effectLst/>
                          <a:latin typeface="+mn-lt"/>
                          <a:ea typeface="+mn-ea"/>
                          <a:cs typeface="+mn-cs"/>
                        </a:rPr>
                        <a:t>guardar</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temporalmente</a:t>
                      </a:r>
                      <a:r>
                        <a:rPr lang="en-US" sz="1800" b="0" i="0" kern="1200" dirty="0">
                          <a:solidFill>
                            <a:schemeClr val="dk1"/>
                          </a:solidFill>
                          <a:effectLst/>
                          <a:latin typeface="+mn-lt"/>
                          <a:ea typeface="+mn-ea"/>
                          <a:cs typeface="+mn-cs"/>
                        </a:rPr>
                        <a:t> para </a:t>
                      </a:r>
                      <a:r>
                        <a:rPr lang="en-US" sz="1800" b="0" i="0" kern="1200" dirty="0" err="1">
                          <a:solidFill>
                            <a:schemeClr val="dk1"/>
                          </a:solidFill>
                          <a:effectLst/>
                          <a:latin typeface="+mn-lt"/>
                          <a:ea typeface="+mn-ea"/>
                          <a:cs typeface="+mn-cs"/>
                        </a:rPr>
                        <a:t>este</a:t>
                      </a:r>
                      <a:r>
                        <a:rPr lang="en-US" sz="1800" b="0" i="0" kern="1200" dirty="0">
                          <a:solidFill>
                            <a:schemeClr val="dk1"/>
                          </a:solidFill>
                          <a:effectLst/>
                          <a:latin typeface="+mn-lt"/>
                          <a:ea typeface="+mn-ea"/>
                          <a:cs typeface="+mn-cs"/>
                        </a:rPr>
                        <a:t> </a:t>
                      </a:r>
                      <a:r>
                        <a:rPr lang="en-US" sz="1800" b="1" i="0" kern="1200" dirty="0" err="1">
                          <a:solidFill>
                            <a:schemeClr val="dk1"/>
                          </a:solidFill>
                          <a:effectLst/>
                          <a:latin typeface="+mn-lt"/>
                          <a:ea typeface="+mn-ea"/>
                          <a:cs typeface="+mn-cs"/>
                        </a:rPr>
                        <a:t>DisplayControl</a:t>
                      </a:r>
                      <a:r>
                        <a:rPr lang="en-U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a:solidFill>
                            <a:schemeClr val="dk1"/>
                          </a:solidFill>
                          <a:effectLst/>
                          <a:latin typeface="+mn-lt"/>
                          <a:ea typeface="+mn-ea"/>
                          <a:cs typeface="+mn-cs"/>
                        </a:rPr>
                        <a:t>Actions</a:t>
                      </a:r>
                      <a:endParaRPr lang="en-US" dirty="0"/>
                    </a:p>
                  </a:txBody>
                  <a:tcPr/>
                </a:tc>
                <a:tc>
                  <a:txBody>
                    <a:bodyPr/>
                    <a:lstStyle/>
                    <a:p>
                      <a:r>
                        <a:rPr lang="es-ES" dirty="0"/>
                        <a:t>0:1</a:t>
                      </a:r>
                      <a:endParaRPr lang="en-US" dirty="0"/>
                    </a:p>
                  </a:txBody>
                  <a:tcPr/>
                </a:tc>
                <a:tc>
                  <a:txBody>
                    <a:bodyPr/>
                    <a:lstStyle/>
                    <a:p>
                      <a:pPr algn="l" fontAlgn="t"/>
                      <a:r>
                        <a:rPr lang="es-ES" sz="1800" b="1" i="0" kern="1200" dirty="0" err="1">
                          <a:solidFill>
                            <a:schemeClr val="dk1"/>
                          </a:solidFill>
                          <a:effectLst/>
                          <a:latin typeface="+mn-lt"/>
                          <a:ea typeface="+mn-ea"/>
                          <a:cs typeface="+mn-cs"/>
                        </a:rPr>
                        <a:t>Actions</a:t>
                      </a:r>
                      <a:r>
                        <a:rPr lang="es-ES" sz="1800" b="0" i="0" kern="1200" dirty="0">
                          <a:solidFill>
                            <a:schemeClr val="dk1"/>
                          </a:solidFill>
                          <a:effectLst/>
                          <a:latin typeface="+mn-lt"/>
                          <a:ea typeface="+mn-ea"/>
                          <a:cs typeface="+mn-cs"/>
                        </a:rPr>
                        <a:t> se usa para enumerar los perfiles técnicos de validación que se van a invocar para las acciones del usuario que se producen en </a:t>
                      </a:r>
                      <a:r>
                        <a:rPr lang="es-ES" sz="1800" b="0" i="0" kern="1200" dirty="0" err="1">
                          <a:solidFill>
                            <a:schemeClr val="dk1"/>
                          </a:solidFill>
                          <a:effectLst/>
                          <a:latin typeface="+mn-lt"/>
                          <a:ea typeface="+mn-ea"/>
                          <a:cs typeface="+mn-cs"/>
                        </a:rPr>
                        <a:t>front-end</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2691048030"/>
                  </a:ext>
                </a:extLst>
              </a:tr>
            </a:tbl>
          </a:graphicData>
        </a:graphic>
      </p:graphicFrame>
    </p:spTree>
    <p:extLst>
      <p:ext uri="{BB962C8B-B14F-4D97-AF65-F5344CB8AC3E}">
        <p14:creationId xmlns:p14="http://schemas.microsoft.com/office/powerpoint/2010/main" val="3051251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Display Claims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696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7.</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6161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Claims</a:t>
            </a:r>
            <a:r>
              <a:rPr lang="es-ES" dirty="0"/>
              <a:t> </a:t>
            </a:r>
            <a:r>
              <a:rPr lang="es-ES" dirty="0" err="1"/>
              <a:t>Providers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Claims</a:t>
            </a:r>
            <a:r>
              <a:rPr lang="es-ES" dirty="0"/>
              <a:t> </a:t>
            </a:r>
            <a:r>
              <a:rPr lang="es-ES" dirty="0" err="1"/>
              <a:t>Providers</a:t>
            </a:r>
            <a:endParaRPr lang="es-ES" dirty="0"/>
          </a:p>
          <a:p>
            <a:r>
              <a:rPr lang="es-ES" dirty="0" err="1"/>
              <a:t>Technical</a:t>
            </a:r>
            <a:r>
              <a:rPr lang="es-ES" dirty="0"/>
              <a:t> </a:t>
            </a:r>
            <a:r>
              <a:rPr lang="es-ES" dirty="0" err="1"/>
              <a:t>Profiles</a:t>
            </a:r>
            <a:endParaRPr lang="en-ES" dirty="0"/>
          </a:p>
        </p:txBody>
      </p:sp>
    </p:spTree>
    <p:extLst>
      <p:ext uri="{BB962C8B-B14F-4D97-AF65-F5344CB8AC3E}">
        <p14:creationId xmlns:p14="http://schemas.microsoft.com/office/powerpoint/2010/main" val="2457546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Providers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Domain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Domain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Domain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50772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BEF4C2-1B7E-644C-AA96-E690837C8FA3}"/>
              </a:ext>
            </a:extLst>
          </p:cNvPr>
          <p:cNvSpPr>
            <a:spLocks noGrp="1"/>
          </p:cNvSpPr>
          <p:nvPr>
            <p:ph type="title"/>
          </p:nvPr>
        </p:nvSpPr>
        <p:spPr>
          <a:xfrm>
            <a:off x="913016" y="1574780"/>
            <a:ext cx="7377544" cy="493718"/>
          </a:xfrm>
        </p:spPr>
        <p:txBody>
          <a:bodyPr/>
          <a:lstStyle/>
          <a:p>
            <a:r>
              <a:rPr lang="en-GB" dirty="0"/>
              <a:t>Technical Profiles</a:t>
            </a:r>
          </a:p>
        </p:txBody>
      </p:sp>
      <p:sp>
        <p:nvSpPr>
          <p:cNvPr id="3" name="Text Placeholder 2">
            <a:extLst>
              <a:ext uri="{FF2B5EF4-FFF2-40B4-BE49-F238E27FC236}">
                <a16:creationId xmlns:a16="http://schemas.microsoft.com/office/drawing/2014/main" id="{2C7163E0-2996-B145-B6D1-B66DF7332FEA}"/>
              </a:ext>
            </a:extLst>
          </p:cNvPr>
          <p:cNvSpPr>
            <a:spLocks noGrp="1"/>
          </p:cNvSpPr>
          <p:nvPr>
            <p:ph type="body" sz="quarter" idx="22"/>
          </p:nvPr>
        </p:nvSpPr>
        <p:spPr>
          <a:xfrm>
            <a:off x="913016" y="2216952"/>
            <a:ext cx="11130481" cy="4128286"/>
          </a:xfrm>
        </p:spPr>
        <p:txBody>
          <a:bodyPr/>
          <a:lstStyle/>
          <a:p>
            <a:r>
              <a:rPr lang="en-US" sz="1200" b="1" dirty="0" err="1">
                <a:solidFill>
                  <a:schemeClr val="accent1"/>
                </a:solidFill>
              </a:rPr>
              <a:t>Tipos</a:t>
            </a:r>
            <a:endParaRPr lang="en-US" sz="1200" b="1" dirty="0">
              <a:solidFill>
                <a:schemeClr val="accent1"/>
              </a:solidFill>
            </a:endParaRPr>
          </a:p>
          <a:p>
            <a:r>
              <a:rPr lang="en-GB" sz="1200" b="1" dirty="0"/>
              <a:t>Application Insights: </a:t>
            </a:r>
            <a:r>
              <a:rPr lang="en-GB" sz="1200" dirty="0" err="1"/>
              <a:t>Envía</a:t>
            </a:r>
            <a:r>
              <a:rPr lang="en-GB" sz="1200" dirty="0"/>
              <a:t> </a:t>
            </a:r>
            <a:r>
              <a:rPr lang="en-GB" sz="1200" dirty="0" err="1"/>
              <a:t>datos</a:t>
            </a:r>
            <a:r>
              <a:rPr lang="en-GB" sz="1200" dirty="0"/>
              <a:t> a Application Insights.</a:t>
            </a:r>
          </a:p>
          <a:p>
            <a:r>
              <a:rPr lang="en-GB" sz="1200" b="1" dirty="0"/>
              <a:t>Azure AD</a:t>
            </a:r>
            <a:r>
              <a:rPr lang="en-GB" sz="1200" dirty="0"/>
              <a:t>, </a:t>
            </a:r>
            <a:r>
              <a:rPr lang="en-GB" sz="1200" dirty="0" err="1"/>
              <a:t>Compatibilidad</a:t>
            </a:r>
            <a:r>
              <a:rPr lang="en-GB" sz="1200" dirty="0"/>
              <a:t> con </a:t>
            </a:r>
            <a:r>
              <a:rPr lang="en-GB" sz="1200" dirty="0" err="1"/>
              <a:t>administración</a:t>
            </a:r>
            <a:r>
              <a:rPr lang="en-GB" sz="1200" dirty="0"/>
              <a:t> de </a:t>
            </a:r>
            <a:r>
              <a:rPr lang="en-GB" sz="1200" dirty="0" err="1"/>
              <a:t>usuarios</a:t>
            </a:r>
            <a:r>
              <a:rPr lang="en-GB" sz="1200" dirty="0"/>
              <a:t> de Azure AD B2C.</a:t>
            </a:r>
          </a:p>
          <a:p>
            <a:r>
              <a:rPr lang="en-GB" sz="1200" b="1" dirty="0"/>
              <a:t>Azure AD multifactor authentication</a:t>
            </a:r>
            <a:r>
              <a:rPr lang="en-GB" sz="1200" dirty="0"/>
              <a:t>, </a:t>
            </a:r>
            <a:r>
              <a:rPr lang="en-GB" sz="1200" dirty="0" err="1"/>
              <a:t>Compatibilidad</a:t>
            </a:r>
            <a:r>
              <a:rPr lang="en-GB" sz="1200" dirty="0"/>
              <a:t> para </a:t>
            </a:r>
            <a:r>
              <a:rPr lang="en-GB" sz="1200" dirty="0" err="1"/>
              <a:t>verificar</a:t>
            </a:r>
            <a:r>
              <a:rPr lang="en-GB" sz="1200" dirty="0"/>
              <a:t> </a:t>
            </a:r>
            <a:r>
              <a:rPr lang="en-GB" sz="1200" dirty="0" err="1"/>
              <a:t>números</a:t>
            </a:r>
            <a:r>
              <a:rPr lang="en-GB" sz="1200" dirty="0"/>
              <a:t> de </a:t>
            </a:r>
            <a:r>
              <a:rPr lang="en-GB" sz="1200" dirty="0" err="1"/>
              <a:t>teléfono</a:t>
            </a:r>
            <a:r>
              <a:rPr lang="en-GB" sz="1200" dirty="0"/>
              <a:t> </a:t>
            </a:r>
            <a:r>
              <a:rPr lang="en-GB" sz="1200" dirty="0" err="1"/>
              <a:t>mediante</a:t>
            </a:r>
            <a:r>
              <a:rPr lang="en-GB" sz="1200" dirty="0"/>
              <a:t> MFA Azure AD.</a:t>
            </a:r>
          </a:p>
          <a:p>
            <a:r>
              <a:rPr lang="en-GB" sz="1200" b="1" dirty="0"/>
              <a:t>Claims transformations</a:t>
            </a:r>
            <a:r>
              <a:rPr lang="en-GB" sz="1200" dirty="0"/>
              <a:t>, </a:t>
            </a:r>
            <a:r>
              <a:rPr lang="en-GB" sz="1200" dirty="0" err="1"/>
              <a:t>Transformaciones</a:t>
            </a:r>
            <a:r>
              <a:rPr lang="en-GB" sz="1200" dirty="0"/>
              <a:t> de </a:t>
            </a:r>
            <a:r>
              <a:rPr lang="en-GB" sz="1200" dirty="0" err="1"/>
              <a:t>OutpuClaims</a:t>
            </a:r>
            <a:r>
              <a:rPr lang="en-GB" sz="1200" dirty="0"/>
              <a:t> para manipular </a:t>
            </a:r>
            <a:r>
              <a:rPr lang="en-GB" sz="1200" dirty="0" err="1"/>
              <a:t>los</a:t>
            </a:r>
            <a:r>
              <a:rPr lang="en-GB" sz="1200" dirty="0"/>
              <a:t> </a:t>
            </a:r>
            <a:r>
              <a:rPr lang="en-GB" sz="1200" dirty="0" err="1"/>
              <a:t>valores</a:t>
            </a:r>
            <a:r>
              <a:rPr lang="en-GB" sz="1200" dirty="0"/>
              <a:t>, </a:t>
            </a:r>
            <a:r>
              <a:rPr lang="en-GB" sz="1200" dirty="0" err="1"/>
              <a:t>validar</a:t>
            </a:r>
            <a:r>
              <a:rPr lang="en-GB" sz="1200" dirty="0"/>
              <a:t> o </a:t>
            </a:r>
            <a:r>
              <a:rPr lang="en-GB" sz="1200" dirty="0" err="1"/>
              <a:t>establecer</a:t>
            </a:r>
            <a:r>
              <a:rPr lang="en-GB" sz="1200" dirty="0"/>
              <a:t> </a:t>
            </a:r>
            <a:r>
              <a:rPr lang="en-GB" sz="1200" dirty="0" err="1"/>
              <a:t>valores</a:t>
            </a:r>
            <a:r>
              <a:rPr lang="en-GB" sz="1200" dirty="0"/>
              <a:t> </a:t>
            </a:r>
            <a:r>
              <a:rPr lang="en-GB" sz="1200" dirty="0" err="1"/>
              <a:t>predeterminados</a:t>
            </a:r>
            <a:r>
              <a:rPr lang="en-GB" sz="1200" dirty="0"/>
              <a:t>.</a:t>
            </a:r>
          </a:p>
          <a:p>
            <a:r>
              <a:rPr lang="en-GB" sz="1200" b="1" dirty="0"/>
              <a:t>ID token hint</a:t>
            </a:r>
            <a:r>
              <a:rPr lang="en-GB" sz="1200" dirty="0"/>
              <a:t>, </a:t>
            </a:r>
            <a:r>
              <a:rPr lang="en-GB" sz="1200" dirty="0" err="1"/>
              <a:t>Validacíón</a:t>
            </a:r>
            <a:r>
              <a:rPr lang="en-GB" sz="1200" dirty="0"/>
              <a:t> de token de JWT.</a:t>
            </a:r>
          </a:p>
          <a:p>
            <a:r>
              <a:rPr lang="en-GB" sz="1200" b="1" dirty="0"/>
              <a:t>JWT token issuer</a:t>
            </a:r>
            <a:r>
              <a:rPr lang="en-GB" sz="1200" dirty="0"/>
              <a:t>, </a:t>
            </a:r>
            <a:r>
              <a:rPr lang="en-GB" sz="1200" dirty="0" err="1"/>
              <a:t>Envío</a:t>
            </a:r>
            <a:r>
              <a:rPr lang="en-GB" sz="1200" dirty="0"/>
              <a:t>  de token de JWT.</a:t>
            </a:r>
          </a:p>
          <a:p>
            <a:r>
              <a:rPr lang="en-GB" sz="1200" b="1" dirty="0"/>
              <a:t>OAuth1, OAuth2</a:t>
            </a:r>
            <a:r>
              <a:rPr lang="en-GB" sz="1200" dirty="0"/>
              <a:t>, </a:t>
            </a:r>
            <a:r>
              <a:rPr lang="en-GB" sz="1200" dirty="0" err="1"/>
              <a:t>Federación</a:t>
            </a:r>
            <a:r>
              <a:rPr lang="en-GB" sz="1200" dirty="0"/>
              <a:t> con </a:t>
            </a:r>
            <a:r>
              <a:rPr lang="en-GB" sz="1200" dirty="0" err="1"/>
              <a:t>proveedores</a:t>
            </a:r>
            <a:r>
              <a:rPr lang="en-GB" sz="1200" dirty="0"/>
              <a:t> de </a:t>
            </a:r>
            <a:r>
              <a:rPr lang="en-GB" sz="1200" dirty="0" err="1"/>
              <a:t>identidad</a:t>
            </a:r>
            <a:r>
              <a:rPr lang="en-GB" sz="1200" dirty="0"/>
              <a:t> </a:t>
            </a:r>
            <a:r>
              <a:rPr lang="en-GB" sz="1200" dirty="0" err="1"/>
              <a:t>Oauth</a:t>
            </a:r>
            <a:r>
              <a:rPr lang="en-GB" sz="1200" dirty="0"/>
              <a:t> 1.0 y 2.0.</a:t>
            </a:r>
          </a:p>
          <a:p>
            <a:r>
              <a:rPr lang="en-GB" sz="1200" b="1" dirty="0"/>
              <a:t>One-time password</a:t>
            </a:r>
            <a:r>
              <a:rPr lang="en-GB" sz="1200" dirty="0"/>
              <a:t>, </a:t>
            </a:r>
            <a:r>
              <a:rPr lang="en-GB" sz="1200" dirty="0" err="1"/>
              <a:t>Administar</a:t>
            </a:r>
            <a:r>
              <a:rPr lang="en-GB" sz="1200" dirty="0"/>
              <a:t> la </a:t>
            </a:r>
            <a:r>
              <a:rPr lang="en-GB" sz="1200" dirty="0" err="1"/>
              <a:t>generación</a:t>
            </a:r>
            <a:r>
              <a:rPr lang="en-GB" sz="1200" dirty="0"/>
              <a:t> y </a:t>
            </a:r>
            <a:r>
              <a:rPr lang="en-GB" sz="1200" dirty="0" err="1"/>
              <a:t>verificación</a:t>
            </a:r>
            <a:r>
              <a:rPr lang="en-GB" sz="1200" dirty="0"/>
              <a:t> de </a:t>
            </a:r>
            <a:r>
              <a:rPr lang="en-GB" sz="1200" dirty="0" err="1"/>
              <a:t>contraseñas</a:t>
            </a:r>
            <a:r>
              <a:rPr lang="en-GB" sz="1200" dirty="0"/>
              <a:t> de un solo </a:t>
            </a:r>
            <a:r>
              <a:rPr lang="en-GB" sz="1200" dirty="0" err="1"/>
              <a:t>uso</a:t>
            </a:r>
            <a:r>
              <a:rPr lang="en-GB" sz="1200" dirty="0"/>
              <a:t>.</a:t>
            </a:r>
          </a:p>
          <a:p>
            <a:r>
              <a:rPr lang="en-GB" sz="1200" b="1" dirty="0"/>
              <a:t>OpenID Connect</a:t>
            </a:r>
            <a:r>
              <a:rPr lang="en-GB" sz="1200" dirty="0"/>
              <a:t>, </a:t>
            </a:r>
            <a:r>
              <a:rPr lang="en-GB" sz="1200" dirty="0" err="1"/>
              <a:t>Federación</a:t>
            </a:r>
            <a:r>
              <a:rPr lang="en-GB" sz="1200" dirty="0"/>
              <a:t> con </a:t>
            </a:r>
            <a:r>
              <a:rPr lang="en-GB" sz="1200" dirty="0" err="1"/>
              <a:t>proveedores</a:t>
            </a:r>
            <a:r>
              <a:rPr lang="en-GB" sz="1200" dirty="0"/>
              <a:t> de </a:t>
            </a:r>
            <a:r>
              <a:rPr lang="en-GB" sz="1200" dirty="0" err="1"/>
              <a:t>identidad</a:t>
            </a:r>
            <a:r>
              <a:rPr lang="en-GB" sz="1200" dirty="0"/>
              <a:t> OpenID Connect.</a:t>
            </a:r>
          </a:p>
          <a:p>
            <a:r>
              <a:rPr lang="en-GB" sz="1200" b="1" dirty="0"/>
              <a:t>Phone factor</a:t>
            </a:r>
            <a:r>
              <a:rPr lang="en-GB" sz="1200" dirty="0"/>
              <a:t>, </a:t>
            </a:r>
            <a:r>
              <a:rPr lang="en-GB" sz="1200" dirty="0" err="1"/>
              <a:t>Compatibilidad</a:t>
            </a:r>
            <a:r>
              <a:rPr lang="en-GB" sz="1200" dirty="0"/>
              <a:t> de </a:t>
            </a:r>
            <a:r>
              <a:rPr lang="en-GB" sz="1200" dirty="0" err="1"/>
              <a:t>inscripción</a:t>
            </a:r>
            <a:r>
              <a:rPr lang="en-GB" sz="1200" dirty="0"/>
              <a:t> y </a:t>
            </a:r>
            <a:r>
              <a:rPr lang="en-GB" sz="1200" dirty="0" err="1"/>
              <a:t>verificación</a:t>
            </a:r>
            <a:r>
              <a:rPr lang="en-GB" sz="1200" dirty="0"/>
              <a:t> de </a:t>
            </a:r>
            <a:r>
              <a:rPr lang="en-GB" sz="1200" dirty="0" err="1"/>
              <a:t>números</a:t>
            </a:r>
            <a:r>
              <a:rPr lang="en-GB" sz="1200" dirty="0"/>
              <a:t> de </a:t>
            </a:r>
            <a:r>
              <a:rPr lang="en-GB" sz="1200" dirty="0" err="1"/>
              <a:t>teléfono</a:t>
            </a:r>
            <a:r>
              <a:rPr lang="en-GB" sz="1200" dirty="0"/>
              <a:t>.</a:t>
            </a:r>
          </a:p>
          <a:p>
            <a:r>
              <a:rPr lang="en-GB" sz="1200" b="1" dirty="0"/>
              <a:t>RESTful Provider</a:t>
            </a:r>
            <a:r>
              <a:rPr lang="en-GB" sz="1200" dirty="0"/>
              <a:t>, </a:t>
            </a:r>
            <a:r>
              <a:rPr lang="en-GB" sz="1200" dirty="0" err="1"/>
              <a:t>Llamada</a:t>
            </a:r>
            <a:r>
              <a:rPr lang="en-GB" sz="1200" dirty="0"/>
              <a:t> a </a:t>
            </a:r>
            <a:r>
              <a:rPr lang="en-GB" sz="1200" dirty="0" err="1"/>
              <a:t>servicios</a:t>
            </a:r>
            <a:r>
              <a:rPr lang="en-GB" sz="1200" dirty="0"/>
              <a:t> API REST.</a:t>
            </a:r>
          </a:p>
          <a:p>
            <a:r>
              <a:rPr lang="en-GB" sz="1200" b="1" dirty="0"/>
              <a:t>Self-asserted</a:t>
            </a:r>
            <a:r>
              <a:rPr lang="en-GB" sz="1200" dirty="0"/>
              <a:t>, </a:t>
            </a:r>
            <a:r>
              <a:rPr lang="en-GB" sz="1200" dirty="0" err="1"/>
              <a:t>Interacciones</a:t>
            </a:r>
            <a:r>
              <a:rPr lang="en-GB" sz="1200" dirty="0"/>
              <a:t> con </a:t>
            </a:r>
            <a:r>
              <a:rPr lang="en-GB" sz="1200" dirty="0" err="1"/>
              <a:t>el</a:t>
            </a:r>
            <a:r>
              <a:rPr lang="en-GB" sz="1200" dirty="0"/>
              <a:t> </a:t>
            </a:r>
            <a:r>
              <a:rPr lang="en-GB" sz="1200" dirty="0" err="1"/>
              <a:t>usuario</a:t>
            </a:r>
            <a:endParaRPr lang="en-GB" sz="1200" dirty="0"/>
          </a:p>
          <a:p>
            <a:r>
              <a:rPr lang="en-GB" sz="1200" b="1" dirty="0"/>
              <a:t>Session management</a:t>
            </a:r>
            <a:r>
              <a:rPr lang="en-GB" sz="1200" dirty="0"/>
              <a:t>, </a:t>
            </a:r>
            <a:r>
              <a:rPr lang="en-GB" sz="1200" dirty="0" err="1"/>
              <a:t>Administración</a:t>
            </a:r>
            <a:r>
              <a:rPr lang="en-GB" sz="1200" dirty="0"/>
              <a:t> de la </a:t>
            </a:r>
            <a:r>
              <a:rPr lang="en-GB" sz="1200" dirty="0" err="1"/>
              <a:t>sesión</a:t>
            </a:r>
            <a:r>
              <a:rPr lang="en-GB" sz="1200" dirty="0"/>
              <a:t>-.</a:t>
            </a:r>
          </a:p>
          <a:p>
            <a:r>
              <a:rPr lang="en-GB" sz="1200" b="1" dirty="0"/>
              <a:t>SAML identity provider</a:t>
            </a:r>
            <a:r>
              <a:rPr lang="en-GB" sz="1200" dirty="0"/>
              <a:t>, </a:t>
            </a:r>
            <a:r>
              <a:rPr lang="en-GB" sz="1200" dirty="0" err="1"/>
              <a:t>Federación</a:t>
            </a:r>
            <a:r>
              <a:rPr lang="en-GB" sz="1200" dirty="0"/>
              <a:t> y emission de tokens de </a:t>
            </a:r>
            <a:r>
              <a:rPr lang="en-GB" sz="1200" dirty="0" err="1"/>
              <a:t>identidad</a:t>
            </a:r>
            <a:r>
              <a:rPr lang="en-GB" sz="1200" dirty="0"/>
              <a:t> con SAML.</a:t>
            </a:r>
          </a:p>
          <a:p>
            <a:endParaRPr lang="en-GB" sz="1200" dirty="0"/>
          </a:p>
        </p:txBody>
      </p:sp>
    </p:spTree>
    <p:extLst>
      <p:ext uri="{BB962C8B-B14F-4D97-AF65-F5344CB8AC3E}">
        <p14:creationId xmlns:p14="http://schemas.microsoft.com/office/powerpoint/2010/main" val="18536584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that illustrates the technical profile flow.">
            <a:extLst>
              <a:ext uri="{FF2B5EF4-FFF2-40B4-BE49-F238E27FC236}">
                <a16:creationId xmlns:a16="http://schemas.microsoft.com/office/drawing/2014/main" id="{5607BDD7-E17D-798C-7567-897EBE81E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862013"/>
            <a:ext cx="8667750" cy="51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789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Creating our own Azure AD B2C tenant and our first application</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Required</a:t>
            </a:r>
            <a:r>
              <a:rPr lang="es-ES" sz="2000" dirty="0"/>
              <a:t>: </a:t>
            </a:r>
          </a:p>
          <a:p>
            <a:pPr lvl="1"/>
            <a:r>
              <a:rPr lang="es-ES" sz="1600" dirty="0"/>
              <a:t>Azure </a:t>
            </a:r>
            <a:r>
              <a:rPr lang="es-ES" sz="1600" dirty="0" err="1"/>
              <a:t>Account</a:t>
            </a:r>
            <a:r>
              <a:rPr lang="es-ES" sz="1600" dirty="0"/>
              <a:t> </a:t>
            </a:r>
            <a:r>
              <a:rPr lang="es-ES" sz="1600" dirty="0" err="1"/>
              <a:t>with</a:t>
            </a:r>
            <a:r>
              <a:rPr lang="es-ES" sz="1600" dirty="0"/>
              <a:t> AD </a:t>
            </a:r>
            <a:r>
              <a:rPr lang="es-ES" sz="1600" dirty="0" err="1"/>
              <a:t>permissions</a:t>
            </a:r>
            <a:endParaRPr lang="es-ES" sz="1600" dirty="0"/>
          </a:p>
        </p:txBody>
      </p:sp>
    </p:spTree>
    <p:extLst>
      <p:ext uri="{BB962C8B-B14F-4D97-AF65-F5344CB8AC3E}">
        <p14:creationId xmlns:p14="http://schemas.microsoft.com/office/powerpoint/2010/main" val="14818099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Technical</a:t>
            </a:r>
            <a:r>
              <a:rPr lang="es-ES" dirty="0"/>
              <a:t> </a:t>
            </a:r>
            <a:r>
              <a:rPr lang="es-ES" dirty="0" err="1"/>
              <a:t>Profiles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"Technical profile identifier"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 of technical 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Protocol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"Proprietary"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Handler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Web.TPEngine.Providers.RestfulProvider</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Web.TPEngine</a:t>
            </a:r>
            <a:r>
              <a:rPr lang="en-US" b="0" dirty="0">
                <a:solidFill>
                  <a:srgbClr val="CE9178"/>
                </a:solidFill>
                <a:effectLst/>
                <a:latin typeface="Consolas" panose="020B0609020204030204" pitchFamily="49" charset="0"/>
              </a:rPr>
              <a:t>, 		Version=1.0.0.0, Culture=neutral, </a:t>
            </a:r>
            <a:r>
              <a:rPr lang="en-US" b="0" dirty="0" err="1">
                <a:solidFill>
                  <a:srgbClr val="CE9178"/>
                </a:solidFill>
                <a:effectLst/>
                <a:latin typeface="Consolas" panose="020B0609020204030204" pitchFamily="49" charset="0"/>
              </a:rPr>
              <a:t>PublicKeyToken</a:t>
            </a:r>
            <a:r>
              <a:rPr lang="en-US" b="0" dirty="0">
                <a:solidFill>
                  <a:srgbClr val="CE9178"/>
                </a:solidFill>
                <a:effectLst/>
                <a:latin typeface="Consolas" panose="020B0609020204030204" pitchFamily="49" charset="0"/>
              </a:rPr>
              <a:t>=null"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223917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280703129"/>
              </p:ext>
            </p:extLst>
          </p:nvPr>
        </p:nvGraphicFramePr>
        <p:xfrm>
          <a:off x="787400" y="1189566"/>
          <a:ext cx="10617200" cy="4886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a:solidFill>
                            <a:schemeClr val="dk1"/>
                          </a:solidFill>
                          <a:effectLst/>
                          <a:latin typeface="+mn-lt"/>
                          <a:ea typeface="+mn-ea"/>
                          <a:cs typeface="+mn-cs"/>
                        </a:rPr>
                        <a:t>Domain</a:t>
                      </a:r>
                      <a:endParaRPr lang="en-US" dirty="0"/>
                    </a:p>
                  </a:txBody>
                  <a:tcPr/>
                </a:tc>
                <a:tc>
                  <a:txBody>
                    <a:bodyPr/>
                    <a:lstStyle/>
                    <a:p>
                      <a:r>
                        <a:rPr lang="es-ES" dirty="0"/>
                        <a:t>0:1</a:t>
                      </a:r>
                      <a:endParaRPr lang="en-US" dirty="0"/>
                    </a:p>
                  </a:txBody>
                  <a:tcPr/>
                </a:tc>
                <a:tc>
                  <a:txBody>
                    <a:bodyPr/>
                    <a:lstStyle/>
                    <a:p>
                      <a:pPr algn="l" fontAlgn="t"/>
                      <a:r>
                        <a:rPr lang="es-ES" dirty="0">
                          <a:effectLst/>
                        </a:rPr>
                        <a:t>Nombre de dominio del perfil técnico.</a:t>
                      </a:r>
                    </a:p>
                  </a:txBody>
                  <a:tcPr/>
                </a:tc>
                <a:extLst>
                  <a:ext uri="{0D108BD9-81ED-4DB2-BD59-A6C34878D82A}">
                    <a16:rowId xmlns:a16="http://schemas.microsoft.com/office/drawing/2014/main" val="1448548702"/>
                  </a:ext>
                </a:extLst>
              </a:tr>
              <a:tr h="370840">
                <a:tc>
                  <a:txBody>
                    <a:bodyPr/>
                    <a:lstStyle/>
                    <a:p>
                      <a:r>
                        <a:rPr lang="en-US" sz="1800" b="0" i="0" kern="1200" dirty="0">
                          <a:solidFill>
                            <a:schemeClr val="dk1"/>
                          </a:solidFill>
                          <a:effectLst/>
                          <a:latin typeface="+mn-lt"/>
                          <a:ea typeface="+mn-ea"/>
                          <a:cs typeface="+mn-cs"/>
                        </a:rPr>
                        <a:t>DisplayName</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Nombre para mostrar del perfil técnico.</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Descripción</a:t>
                      </a:r>
                      <a:endParaRPr lang="en-US" dirty="0"/>
                    </a:p>
                  </a:txBody>
                  <a:tcPr/>
                </a:tc>
                <a:tc>
                  <a:txBody>
                    <a:bodyPr/>
                    <a:lstStyle/>
                    <a:p>
                      <a:r>
                        <a:rPr lang="es-ES" dirty="0"/>
                        <a:t>0:1</a:t>
                      </a:r>
                      <a:endParaRPr lang="en-US" dirty="0"/>
                    </a:p>
                  </a:txBody>
                  <a:tcPr/>
                </a:tc>
                <a:tc>
                  <a:txBody>
                    <a:bodyPr/>
                    <a:lstStyle/>
                    <a:p>
                      <a:pPr algn="l" fontAlgn="t"/>
                      <a:r>
                        <a:rPr lang="en-US" sz="1800" b="0" i="0" kern="1200" dirty="0" err="1">
                          <a:solidFill>
                            <a:schemeClr val="dk1"/>
                          </a:solidFill>
                          <a:effectLst/>
                          <a:latin typeface="+mn-lt"/>
                          <a:ea typeface="+mn-ea"/>
                          <a:cs typeface="+mn-cs"/>
                        </a:rPr>
                        <a:t>Descripción</a:t>
                      </a:r>
                      <a:r>
                        <a:rPr lang="en-US" sz="1800" b="0" i="0" kern="1200" dirty="0">
                          <a:solidFill>
                            <a:schemeClr val="dk1"/>
                          </a:solidFill>
                          <a:effectLst/>
                          <a:latin typeface="+mn-lt"/>
                          <a:ea typeface="+mn-ea"/>
                          <a:cs typeface="+mn-cs"/>
                        </a:rPr>
                        <a:t> del </a:t>
                      </a:r>
                      <a:r>
                        <a:rPr lang="en-US" sz="1800" b="0" i="0" kern="1200" dirty="0" err="1">
                          <a:solidFill>
                            <a:schemeClr val="dk1"/>
                          </a:solidFill>
                          <a:effectLst/>
                          <a:latin typeface="+mn-lt"/>
                          <a:ea typeface="+mn-ea"/>
                          <a:cs typeface="+mn-cs"/>
                        </a:rPr>
                        <a:t>perfil</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técnico</a:t>
                      </a:r>
                      <a:r>
                        <a:rPr lang="en-U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err="1">
                          <a:solidFill>
                            <a:schemeClr val="dk1"/>
                          </a:solidFill>
                          <a:effectLst/>
                          <a:latin typeface="+mn-lt"/>
                          <a:ea typeface="+mn-ea"/>
                          <a:cs typeface="+mn-cs"/>
                        </a:rPr>
                        <a:t>Protocolo</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Protocolo usado para la comunicación con la otra parte.</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Metadatos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Conjunto de claves y valores que controla el comportamiento del perfil técnico.</a:t>
                      </a:r>
                      <a:endParaRPr lang="es-ES" dirty="0">
                        <a:effectLst/>
                      </a:endParaRPr>
                    </a:p>
                  </a:txBody>
                  <a:tcPr/>
                </a:tc>
                <a:extLst>
                  <a:ext uri="{0D108BD9-81ED-4DB2-BD59-A6C34878D82A}">
                    <a16:rowId xmlns:a16="http://schemas.microsoft.com/office/drawing/2014/main" val="3585807832"/>
                  </a:ext>
                </a:extLst>
              </a:tr>
              <a:tr h="370840">
                <a:tc>
                  <a:txBody>
                    <a:bodyPr/>
                    <a:lstStyle/>
                    <a:p>
                      <a:r>
                        <a:rPr lang="en-US" sz="1800" b="0" i="0" kern="1200" dirty="0" err="1">
                          <a:solidFill>
                            <a:schemeClr val="dk1"/>
                          </a:solidFill>
                          <a:effectLst/>
                          <a:latin typeface="+mn-lt"/>
                          <a:ea typeface="+mn-ea"/>
                          <a:cs typeface="+mn-cs"/>
                        </a:rPr>
                        <a:t>InputTokenFormat</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Formato del token de entrada.</a:t>
                      </a:r>
                      <a:endParaRPr lang="es-ES" dirty="0">
                        <a:effectLst/>
                      </a:endParaRPr>
                    </a:p>
                  </a:txBody>
                  <a:tcPr/>
                </a:tc>
                <a:extLst>
                  <a:ext uri="{0D108BD9-81ED-4DB2-BD59-A6C34878D82A}">
                    <a16:rowId xmlns:a16="http://schemas.microsoft.com/office/drawing/2014/main" val="1357348013"/>
                  </a:ext>
                </a:extLst>
              </a:tr>
              <a:tr h="370840">
                <a:tc>
                  <a:txBody>
                    <a:bodyPr/>
                    <a:lstStyle/>
                    <a:p>
                      <a:r>
                        <a:rPr lang="en-US" sz="1800" b="0" i="0" kern="1200" dirty="0" err="1">
                          <a:solidFill>
                            <a:schemeClr val="dk1"/>
                          </a:solidFill>
                          <a:effectLst/>
                          <a:latin typeface="+mn-lt"/>
                          <a:ea typeface="+mn-ea"/>
                          <a:cs typeface="+mn-cs"/>
                        </a:rPr>
                        <a:t>OutputTokenFormat</a:t>
                      </a:r>
                      <a:endParaRPr lang="en-US" dirty="0"/>
                    </a:p>
                  </a:txBody>
                  <a:tcPr/>
                </a:tc>
                <a:tc>
                  <a:txBody>
                    <a:bodyPr/>
                    <a:lstStyle/>
                    <a:p>
                      <a:r>
                        <a:rPr lang="es-ES" dirty="0"/>
                        <a:t>0:1</a:t>
                      </a:r>
                      <a:endParaRPr lang="en-US" dirty="0"/>
                    </a:p>
                  </a:txBody>
                  <a:tcPr/>
                </a:tc>
                <a:tc>
                  <a:txBody>
                    <a:bodyPr/>
                    <a:lstStyle/>
                    <a:p>
                      <a:pPr algn="l" fontAlgn="t"/>
                      <a:r>
                        <a:rPr lang="es-ES" dirty="0">
                          <a:effectLst/>
                        </a:rPr>
                        <a:t>Formato del token de salida</a:t>
                      </a:r>
                    </a:p>
                  </a:txBody>
                  <a:tcPr/>
                </a:tc>
                <a:extLst>
                  <a:ext uri="{0D108BD9-81ED-4DB2-BD59-A6C34878D82A}">
                    <a16:rowId xmlns:a16="http://schemas.microsoft.com/office/drawing/2014/main" val="3528484752"/>
                  </a:ext>
                </a:extLst>
              </a:tr>
              <a:tr h="370840">
                <a:tc>
                  <a:txBody>
                    <a:bodyPr/>
                    <a:lstStyle/>
                    <a:p>
                      <a:r>
                        <a:rPr lang="en-US" sz="1800" b="0" i="0" kern="1200" dirty="0" err="1">
                          <a:solidFill>
                            <a:schemeClr val="dk1"/>
                          </a:solidFill>
                          <a:effectLst/>
                          <a:latin typeface="+mn-lt"/>
                          <a:ea typeface="+mn-ea"/>
                          <a:cs typeface="+mn-cs"/>
                        </a:rPr>
                        <a:t>CryptographicKeys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claves criptográficas que se usan en el perfil técnico.</a:t>
                      </a:r>
                      <a:endParaRPr lang="es-ES" dirty="0">
                        <a:effectLst/>
                      </a:endParaRPr>
                    </a:p>
                  </a:txBody>
                  <a:tcPr/>
                </a:tc>
                <a:extLst>
                  <a:ext uri="{0D108BD9-81ED-4DB2-BD59-A6C34878D82A}">
                    <a16:rowId xmlns:a16="http://schemas.microsoft.com/office/drawing/2014/main" val="2276952166"/>
                  </a:ext>
                </a:extLst>
              </a:tr>
              <a:tr h="370840">
                <a:tc>
                  <a:txBody>
                    <a:bodyPr/>
                    <a:lstStyle/>
                    <a:p>
                      <a:r>
                        <a:rPr lang="en-US" sz="1800" b="0" i="0" kern="1200" dirty="0" err="1">
                          <a:solidFill>
                            <a:schemeClr val="dk1"/>
                          </a:solidFill>
                          <a:effectLst/>
                          <a:latin typeface="+mn-lt"/>
                          <a:ea typeface="+mn-ea"/>
                          <a:cs typeface="+mn-cs"/>
                        </a:rPr>
                        <a:t>InputClaimsTransformations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ClaimsTransformations</a:t>
                      </a:r>
                      <a:r>
                        <a:rPr lang="es-ES" sz="1800" b="0" i="0" kern="1200" dirty="0">
                          <a:solidFill>
                            <a:schemeClr val="dk1"/>
                          </a:solidFill>
                          <a:effectLst/>
                          <a:latin typeface="+mn-lt"/>
                          <a:ea typeface="+mn-ea"/>
                          <a:cs typeface="+mn-cs"/>
                        </a:rPr>
                        <a:t> que tienen que ejecutarse antes de enviar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provider</a:t>
                      </a:r>
                      <a:r>
                        <a:rPr lang="es-ES" sz="1800" b="0" i="0" kern="1200" dirty="0">
                          <a:solidFill>
                            <a:schemeClr val="dk1"/>
                          </a:solidFill>
                          <a:effectLst/>
                          <a:latin typeface="+mn-lt"/>
                          <a:ea typeface="+mn-ea"/>
                          <a:cs typeface="+mn-cs"/>
                        </a:rPr>
                        <a:t> o </a:t>
                      </a:r>
                      <a:r>
                        <a:rPr lang="es-ES" sz="1800" b="0" i="0" kern="1200" dirty="0" err="1">
                          <a:solidFill>
                            <a:schemeClr val="dk1"/>
                          </a:solidFill>
                          <a:effectLst/>
                          <a:latin typeface="+mn-lt"/>
                          <a:ea typeface="+mn-ea"/>
                          <a:cs typeface="+mn-cs"/>
                        </a:rPr>
                        <a:t>relying</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party</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3657201924"/>
                  </a:ext>
                </a:extLst>
              </a:tr>
              <a:tr h="370840">
                <a:tc>
                  <a:txBody>
                    <a:bodyPr/>
                    <a:lstStyle/>
                    <a:p>
                      <a:r>
                        <a:rPr lang="en-US" sz="1800" b="0" i="0" kern="1200" dirty="0" err="1">
                          <a:solidFill>
                            <a:schemeClr val="dk1"/>
                          </a:solidFill>
                          <a:effectLst/>
                          <a:latin typeface="+mn-lt"/>
                          <a:ea typeface="+mn-ea"/>
                          <a:cs typeface="+mn-cs"/>
                        </a:rPr>
                        <a:t>InputClaims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usan como entrada en el perfil técnico.</a:t>
                      </a:r>
                      <a:endParaRPr lang="es-ES" dirty="0">
                        <a:effectLst/>
                      </a:endParaRPr>
                    </a:p>
                  </a:txBody>
                  <a:tcPr/>
                </a:tc>
                <a:extLst>
                  <a:ext uri="{0D108BD9-81ED-4DB2-BD59-A6C34878D82A}">
                    <a16:rowId xmlns:a16="http://schemas.microsoft.com/office/drawing/2014/main" val="3949017139"/>
                  </a:ext>
                </a:extLst>
              </a:tr>
            </a:tbl>
          </a:graphicData>
        </a:graphic>
      </p:graphicFrame>
    </p:spTree>
    <p:extLst>
      <p:ext uri="{BB962C8B-B14F-4D97-AF65-F5344CB8AC3E}">
        <p14:creationId xmlns:p14="http://schemas.microsoft.com/office/powerpoint/2010/main" val="2203521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950905962"/>
              </p:ext>
            </p:extLst>
          </p:nvPr>
        </p:nvGraphicFramePr>
        <p:xfrm>
          <a:off x="787400" y="1189566"/>
          <a:ext cx="10617200" cy="52578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09700">
                  <a:extLst>
                    <a:ext uri="{9D8B030D-6E8A-4147-A177-3AD203B41FA5}">
                      <a16:colId xmlns:a16="http://schemas.microsoft.com/office/drawing/2014/main" val="1055122339"/>
                    </a:ext>
                  </a:extLst>
                </a:gridCol>
                <a:gridCol w="60706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PersistedClaims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persisten.</a:t>
                      </a:r>
                      <a:endParaRPr lang="es-E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DisplayClaims</a:t>
                      </a:r>
                      <a:endParaRPr lang="en-US" dirty="0"/>
                    </a:p>
                  </a:txBody>
                  <a:tcPr/>
                </a:tc>
                <a:tc>
                  <a:txBody>
                    <a:bodyPr/>
                    <a:lstStyle/>
                    <a:p>
                      <a:r>
                        <a:rPr lang="es-ES" dirty="0"/>
                        <a:t>0:1</a:t>
                      </a:r>
                      <a:endParaRPr lang="en-US" dirty="0"/>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visualizan.</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OutputClaims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usan como salida.</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err="1">
                          <a:solidFill>
                            <a:schemeClr val="dk1"/>
                          </a:solidFill>
                          <a:effectLst/>
                          <a:latin typeface="+mn-lt"/>
                          <a:ea typeface="+mn-ea"/>
                          <a:cs typeface="+mn-cs"/>
                        </a:rPr>
                        <a:t>OutputClaimsTransformations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Referencias a </a:t>
                      </a:r>
                      <a:r>
                        <a:rPr lang="es-ES" sz="1800" b="0" i="0" kern="1200" dirty="0" err="1">
                          <a:solidFill>
                            <a:schemeClr val="dk1"/>
                          </a:solidFill>
                          <a:effectLst/>
                          <a:latin typeface="+mn-lt"/>
                          <a:ea typeface="+mn-ea"/>
                          <a:cs typeface="+mn-cs"/>
                        </a:rPr>
                        <a:t>ClaimsTransformations</a:t>
                      </a:r>
                      <a:r>
                        <a:rPr lang="es-ES" sz="1800" b="0" i="0" kern="1200" dirty="0">
                          <a:solidFill>
                            <a:schemeClr val="dk1"/>
                          </a:solidFill>
                          <a:effectLst/>
                          <a:latin typeface="+mn-lt"/>
                          <a:ea typeface="+mn-ea"/>
                          <a:cs typeface="+mn-cs"/>
                        </a:rPr>
                        <a:t> que van a usarse.</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ValidationTechnicalProfiles</a:t>
                      </a:r>
                      <a:endParaRPr lang="en-US" dirty="0"/>
                    </a:p>
                  </a:txBody>
                  <a:tcPr/>
                </a:tc>
                <a:tc>
                  <a:txBody>
                    <a:bodyPr/>
                    <a:lstStyle/>
                    <a:p>
                      <a:r>
                        <a:rPr lang="es-ES" dirty="0"/>
                        <a:t>0:n</a:t>
                      </a:r>
                      <a:endParaRPr lang="en-US" dirty="0"/>
                    </a:p>
                  </a:txBody>
                  <a:tcPr/>
                </a:tc>
                <a:tc>
                  <a:txBody>
                    <a:bodyPr/>
                    <a:lstStyle/>
                    <a:p>
                      <a:pPr algn="l" fontAlgn="t"/>
                      <a:r>
                        <a:rPr lang="es-ES" sz="1800" b="0" i="0" kern="1200" dirty="0">
                          <a:solidFill>
                            <a:schemeClr val="dk1"/>
                          </a:solidFill>
                          <a:effectLst/>
                          <a:latin typeface="+mn-lt"/>
                          <a:ea typeface="+mn-ea"/>
                          <a:cs typeface="+mn-cs"/>
                        </a:rPr>
                        <a:t>Referencias a Validaciones que se ejecutan.</a:t>
                      </a:r>
                      <a:endParaRPr lang="es-ES" dirty="0">
                        <a:effectLst/>
                      </a:endParaRPr>
                    </a:p>
                  </a:txBody>
                  <a:tcPr/>
                </a:tc>
                <a:extLst>
                  <a:ext uri="{0D108BD9-81ED-4DB2-BD59-A6C34878D82A}">
                    <a16:rowId xmlns:a16="http://schemas.microsoft.com/office/drawing/2014/main" val="3585807832"/>
                  </a:ext>
                </a:extLst>
              </a:tr>
              <a:tr h="370840">
                <a:tc>
                  <a:txBody>
                    <a:bodyPr/>
                    <a:lstStyle/>
                    <a:p>
                      <a:r>
                        <a:rPr lang="en-US" sz="1800" b="0" i="0" kern="1200" dirty="0" err="1">
                          <a:solidFill>
                            <a:schemeClr val="dk1"/>
                          </a:solidFill>
                          <a:effectLst/>
                          <a:latin typeface="+mn-lt"/>
                          <a:ea typeface="+mn-ea"/>
                          <a:cs typeface="+mn-cs"/>
                        </a:rPr>
                        <a:t>SubjectNamingInfo</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Control del </a:t>
                      </a:r>
                      <a:r>
                        <a:rPr lang="es-ES" sz="1800" b="0" i="0" kern="1200" dirty="0" err="1">
                          <a:solidFill>
                            <a:schemeClr val="dk1"/>
                          </a:solidFill>
                          <a:effectLst/>
                          <a:latin typeface="+mn-lt"/>
                          <a:ea typeface="+mn-ea"/>
                          <a:cs typeface="+mn-cs"/>
                        </a:rPr>
                        <a:t>Subject</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Name</a:t>
                      </a:r>
                      <a:r>
                        <a:rPr lang="es-ES" sz="1800" b="0" i="0" kern="1200" dirty="0">
                          <a:solidFill>
                            <a:schemeClr val="dk1"/>
                          </a:solidFill>
                          <a:effectLst/>
                          <a:latin typeface="+mn-lt"/>
                          <a:ea typeface="+mn-ea"/>
                          <a:cs typeface="+mn-cs"/>
                        </a:rPr>
                        <a:t> en los tokens.</a:t>
                      </a:r>
                      <a:endParaRPr lang="es-ES" dirty="0">
                        <a:effectLst/>
                      </a:endParaRPr>
                    </a:p>
                  </a:txBody>
                  <a:tcPr/>
                </a:tc>
                <a:extLst>
                  <a:ext uri="{0D108BD9-81ED-4DB2-BD59-A6C34878D82A}">
                    <a16:rowId xmlns:a16="http://schemas.microsoft.com/office/drawing/2014/main" val="1357348013"/>
                  </a:ext>
                </a:extLst>
              </a:tr>
              <a:tr h="370840">
                <a:tc>
                  <a:txBody>
                    <a:bodyPr/>
                    <a:lstStyle/>
                    <a:p>
                      <a:r>
                        <a:rPr lang="en-US" sz="1800" b="0" i="0" kern="1200" dirty="0" err="1">
                          <a:solidFill>
                            <a:schemeClr val="dk1"/>
                          </a:solidFill>
                          <a:effectLst/>
                          <a:latin typeface="+mn-lt"/>
                          <a:ea typeface="+mn-ea"/>
                          <a:cs typeface="+mn-cs"/>
                        </a:rPr>
                        <a:t>IncludeInSso</a:t>
                      </a:r>
                      <a:endParaRPr lang="en-US" dirty="0"/>
                    </a:p>
                  </a:txBody>
                  <a:tcPr/>
                </a:tc>
                <a:tc>
                  <a:txBody>
                    <a:bodyPr/>
                    <a:lstStyle/>
                    <a:p>
                      <a:r>
                        <a:rPr lang="es-ES" dirty="0"/>
                        <a:t>0:1</a:t>
                      </a:r>
                      <a:endParaRPr lang="en-US" dirty="0"/>
                    </a:p>
                  </a:txBody>
                  <a:tcPr/>
                </a:tc>
                <a:tc>
                  <a:txBody>
                    <a:bodyPr/>
                    <a:lstStyle/>
                    <a:p>
                      <a:pPr algn="l" fontAlgn="t"/>
                      <a:r>
                        <a:rPr lang="es-ES" dirty="0">
                          <a:effectLst/>
                        </a:rPr>
                        <a:t>Indica si debe aplicar SSO o una interacción explícita.</a:t>
                      </a:r>
                    </a:p>
                  </a:txBody>
                  <a:tcPr/>
                </a:tc>
                <a:extLst>
                  <a:ext uri="{0D108BD9-81ED-4DB2-BD59-A6C34878D82A}">
                    <a16:rowId xmlns:a16="http://schemas.microsoft.com/office/drawing/2014/main" val="3528484752"/>
                  </a:ext>
                </a:extLst>
              </a:tr>
              <a:tr h="370840">
                <a:tc>
                  <a:txBody>
                    <a:bodyPr/>
                    <a:lstStyle/>
                    <a:p>
                      <a:r>
                        <a:rPr lang="en-US" sz="1800" b="0" i="0" kern="1200" dirty="0" err="1">
                          <a:solidFill>
                            <a:schemeClr val="dk1"/>
                          </a:solidFill>
                          <a:effectLst/>
                          <a:latin typeface="+mn-lt"/>
                          <a:ea typeface="+mn-ea"/>
                          <a:cs typeface="+mn-cs"/>
                        </a:rPr>
                        <a:t>IncludeClaimsFromTechnicalProfile</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Identificador de </a:t>
                      </a:r>
                      <a:r>
                        <a:rPr lang="es-ES" sz="1800" b="0" i="0" kern="1200" dirty="0" err="1">
                          <a:solidFill>
                            <a:schemeClr val="dk1"/>
                          </a:solidFill>
                          <a:effectLst/>
                          <a:latin typeface="+mn-lt"/>
                          <a:ea typeface="+mn-ea"/>
                          <a:cs typeface="+mn-cs"/>
                        </a:rPr>
                        <a:t>TechnicalProfile</a:t>
                      </a:r>
                      <a:r>
                        <a:rPr lang="es-ES" sz="1800" b="0" i="0" kern="1200" dirty="0">
                          <a:solidFill>
                            <a:schemeClr val="dk1"/>
                          </a:solidFill>
                          <a:effectLst/>
                          <a:latin typeface="+mn-lt"/>
                          <a:ea typeface="+mn-ea"/>
                          <a:cs typeface="+mn-cs"/>
                        </a:rPr>
                        <a:t> para incluir las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de entrada o salida.</a:t>
                      </a:r>
                      <a:endParaRPr lang="es-ES" dirty="0">
                        <a:effectLst/>
                      </a:endParaRPr>
                    </a:p>
                  </a:txBody>
                  <a:tcPr/>
                </a:tc>
                <a:extLst>
                  <a:ext uri="{0D108BD9-81ED-4DB2-BD59-A6C34878D82A}">
                    <a16:rowId xmlns:a16="http://schemas.microsoft.com/office/drawing/2014/main" val="2276952166"/>
                  </a:ext>
                </a:extLst>
              </a:tr>
              <a:tr h="370840">
                <a:tc>
                  <a:txBody>
                    <a:bodyPr/>
                    <a:lstStyle/>
                    <a:p>
                      <a:r>
                        <a:rPr lang="en-US" sz="1800" b="0" i="0" kern="1200" dirty="0" err="1">
                          <a:solidFill>
                            <a:schemeClr val="dk1"/>
                          </a:solidFill>
                          <a:effectLst/>
                          <a:latin typeface="+mn-lt"/>
                          <a:ea typeface="+mn-ea"/>
                          <a:cs typeface="+mn-cs"/>
                        </a:rPr>
                        <a:t>IncludeTechnicalProfile</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Identificador de </a:t>
                      </a:r>
                      <a:r>
                        <a:rPr lang="es-ES" sz="1800" b="0" i="0" kern="1200" dirty="0" err="1">
                          <a:solidFill>
                            <a:schemeClr val="dk1"/>
                          </a:solidFill>
                          <a:effectLst/>
                          <a:latin typeface="+mn-lt"/>
                          <a:ea typeface="+mn-ea"/>
                          <a:cs typeface="+mn-cs"/>
                        </a:rPr>
                        <a:t>TechnicalProfile</a:t>
                      </a:r>
                      <a:r>
                        <a:rPr lang="es-ES" sz="1800" b="0" i="0" kern="1200" dirty="0">
                          <a:solidFill>
                            <a:schemeClr val="dk1"/>
                          </a:solidFill>
                          <a:effectLst/>
                          <a:latin typeface="+mn-lt"/>
                          <a:ea typeface="+mn-ea"/>
                          <a:cs typeface="+mn-cs"/>
                        </a:rPr>
                        <a:t> cuyos datos quiere agregar a este perfil técnico.</a:t>
                      </a:r>
                      <a:endParaRPr lang="es-ES" dirty="0">
                        <a:effectLst/>
                      </a:endParaRPr>
                    </a:p>
                  </a:txBody>
                  <a:tcPr/>
                </a:tc>
                <a:extLst>
                  <a:ext uri="{0D108BD9-81ED-4DB2-BD59-A6C34878D82A}">
                    <a16:rowId xmlns:a16="http://schemas.microsoft.com/office/drawing/2014/main" val="3657201924"/>
                  </a:ext>
                </a:extLst>
              </a:tr>
              <a:tr h="370840">
                <a:tc>
                  <a:txBody>
                    <a:bodyPr/>
                    <a:lstStyle/>
                    <a:p>
                      <a:r>
                        <a:rPr lang="en-US" sz="1800" b="0" i="0" kern="1200" dirty="0" err="1">
                          <a:solidFill>
                            <a:schemeClr val="dk1"/>
                          </a:solidFill>
                          <a:effectLst/>
                          <a:latin typeface="+mn-lt"/>
                          <a:ea typeface="+mn-ea"/>
                          <a:cs typeface="+mn-cs"/>
                        </a:rPr>
                        <a:t>UseTechnicalProfileForSessionManagement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Perfil técnico que se usará para la administración de sesiones.</a:t>
                      </a:r>
                    </a:p>
                  </a:txBody>
                  <a:tcPr/>
                </a:tc>
                <a:extLst>
                  <a:ext uri="{0D108BD9-81ED-4DB2-BD59-A6C34878D82A}">
                    <a16:rowId xmlns:a16="http://schemas.microsoft.com/office/drawing/2014/main" val="3949017139"/>
                  </a:ext>
                </a:extLst>
              </a:tr>
              <a:tr h="370840">
                <a:tc>
                  <a:txBody>
                    <a:bodyPr/>
                    <a:lstStyle/>
                    <a:p>
                      <a:r>
                        <a:rPr lang="en-US" sz="1800" b="0" i="0" kern="1200" dirty="0" err="1">
                          <a:solidFill>
                            <a:schemeClr val="dk1"/>
                          </a:solidFill>
                          <a:effectLst/>
                          <a:latin typeface="+mn-lt"/>
                          <a:ea typeface="+mn-ea"/>
                          <a:cs typeface="+mn-cs"/>
                        </a:rPr>
                        <a:t>EnabledForUserJourneys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Controla si el perfil técnico se ejecuta en una </a:t>
                      </a:r>
                      <a:r>
                        <a:rPr lang="es-ES" dirty="0" err="1">
                          <a:effectLst/>
                        </a:rPr>
                        <a:t>User</a:t>
                      </a:r>
                      <a:r>
                        <a:rPr lang="es-ES" dirty="0">
                          <a:effectLst/>
                        </a:rPr>
                        <a:t> </a:t>
                      </a:r>
                      <a:r>
                        <a:rPr lang="es-ES" dirty="0" err="1">
                          <a:effectLst/>
                        </a:rPr>
                        <a:t>Journey</a:t>
                      </a:r>
                      <a:endParaRPr lang="es-ES" dirty="0">
                        <a:effectLst/>
                      </a:endParaRPr>
                    </a:p>
                  </a:txBody>
                  <a:tcPr/>
                </a:tc>
                <a:extLst>
                  <a:ext uri="{0D108BD9-81ED-4DB2-BD59-A6C34878D82A}">
                    <a16:rowId xmlns:a16="http://schemas.microsoft.com/office/drawing/2014/main" val="855851389"/>
                  </a:ext>
                </a:extLst>
              </a:tr>
            </a:tbl>
          </a:graphicData>
        </a:graphic>
      </p:graphicFrame>
    </p:spTree>
    <p:extLst>
      <p:ext uri="{BB962C8B-B14F-4D97-AF65-F5344CB8AC3E}">
        <p14:creationId xmlns:p14="http://schemas.microsoft.com/office/powerpoint/2010/main" val="41604245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FE0277EF-34FF-088F-F00F-F8B653D2D8F3}"/>
              </a:ext>
            </a:extLst>
          </p:cNvPr>
          <p:cNvSpPr>
            <a:spLocks noGrp="1"/>
          </p:cNvSpPr>
          <p:nvPr>
            <p:ph type="body" sz="quarter" idx="12"/>
          </p:nvPr>
        </p:nvSpPr>
        <p:spPr>
          <a:xfrm>
            <a:off x="787400" y="1462349"/>
            <a:ext cx="10225616" cy="505305"/>
          </a:xfrm>
        </p:spPr>
        <p:txBody>
          <a:bodyPr/>
          <a:lstStyle/>
          <a:p>
            <a:r>
              <a:rPr lang="es-ES" sz="2400" dirty="0" err="1"/>
              <a:t>Protocol</a:t>
            </a:r>
            <a:endParaRPr lang="en-ES" sz="2400" dirty="0"/>
          </a:p>
          <a:p>
            <a:endParaRPr lang="en-ES" sz="2400" dirty="0"/>
          </a:p>
        </p:txBody>
      </p:sp>
      <p:graphicFrame>
        <p:nvGraphicFramePr>
          <p:cNvPr id="4" name="Tabla 3">
            <a:extLst>
              <a:ext uri="{FF2B5EF4-FFF2-40B4-BE49-F238E27FC236}">
                <a16:creationId xmlns:a16="http://schemas.microsoft.com/office/drawing/2014/main" id="{CB8FE609-48E5-2E2B-922C-0A9A0C459D7B}"/>
              </a:ext>
            </a:extLst>
          </p:cNvPr>
          <p:cNvGraphicFramePr>
            <a:graphicFrameLocks noGrp="1"/>
          </p:cNvGraphicFramePr>
          <p:nvPr>
            <p:extLst>
              <p:ext uri="{D42A27DB-BD31-4B8C-83A1-F6EECF244321}">
                <p14:modId xmlns:p14="http://schemas.microsoft.com/office/powerpoint/2010/main" val="2199239283"/>
              </p:ext>
            </p:extLst>
          </p:nvPr>
        </p:nvGraphicFramePr>
        <p:xfrm>
          <a:off x="787400" y="2142067"/>
          <a:ext cx="10617200" cy="2473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sz="1800" b="0" i="0" kern="1200" dirty="0">
                          <a:solidFill>
                            <a:schemeClr val="dk1"/>
                          </a:solidFill>
                          <a:effectLst/>
                          <a:latin typeface="+mn-lt"/>
                          <a:ea typeface="+mn-ea"/>
                          <a:cs typeface="+mn-cs"/>
                        </a:rPr>
                        <a:t>N</a:t>
                      </a:r>
                      <a:r>
                        <a:rPr lang="en-US" sz="1800" b="0" i="0" kern="1200" dirty="0" err="1">
                          <a:solidFill>
                            <a:schemeClr val="dk1"/>
                          </a:solidFill>
                          <a:effectLst/>
                          <a:latin typeface="+mn-lt"/>
                          <a:ea typeface="+mn-ea"/>
                          <a:cs typeface="+mn-cs"/>
                        </a:rPr>
                        <a:t>ame</a:t>
                      </a:r>
                      <a:endParaRPr lang="en-US" dirty="0"/>
                    </a:p>
                  </a:txBody>
                  <a:tcPr/>
                </a:tc>
                <a:tc>
                  <a:txBody>
                    <a:bodyPr/>
                    <a:lstStyle/>
                    <a:p>
                      <a:r>
                        <a:rPr lang="es-ES" dirty="0"/>
                        <a:t>Sí</a:t>
                      </a:r>
                      <a:endParaRPr lang="en-US" dirty="0"/>
                    </a:p>
                  </a:txBody>
                  <a:tcPr/>
                </a:tc>
                <a:tc>
                  <a:txBody>
                    <a:bodyPr/>
                    <a:lstStyle/>
                    <a:p>
                      <a:pPr algn="l" fontAlgn="t"/>
                      <a:r>
                        <a:rPr lang="es-ES" sz="1800" b="0" i="0" kern="1200" dirty="0">
                          <a:solidFill>
                            <a:schemeClr val="dk1"/>
                          </a:solidFill>
                          <a:effectLst/>
                          <a:latin typeface="+mn-lt"/>
                          <a:ea typeface="+mn-ea"/>
                          <a:cs typeface="+mn-cs"/>
                        </a:rPr>
                        <a:t>Nombre de un protocolo válido admitido por Azure AD B2C que se usará como parte del perfil técnico. Los valores posibles son </a:t>
                      </a:r>
                      <a:r>
                        <a:rPr lang="es-ES" dirty="0"/>
                        <a:t>OAuth1</a:t>
                      </a:r>
                      <a:r>
                        <a:rPr lang="es-ES" sz="1800" b="0" i="0" kern="1200" dirty="0">
                          <a:solidFill>
                            <a:schemeClr val="dk1"/>
                          </a:solidFill>
                          <a:effectLst/>
                          <a:latin typeface="+mn-lt"/>
                          <a:ea typeface="+mn-ea"/>
                          <a:cs typeface="+mn-cs"/>
                        </a:rPr>
                        <a:t>, </a:t>
                      </a:r>
                      <a:r>
                        <a:rPr lang="es-ES" dirty="0"/>
                        <a:t>OAuth2</a:t>
                      </a:r>
                      <a:r>
                        <a:rPr lang="es-ES" sz="1800" b="0" i="0" kern="1200" dirty="0">
                          <a:solidFill>
                            <a:schemeClr val="dk1"/>
                          </a:solidFill>
                          <a:effectLst/>
                          <a:latin typeface="+mn-lt"/>
                          <a:ea typeface="+mn-ea"/>
                          <a:cs typeface="+mn-cs"/>
                        </a:rPr>
                        <a:t>, </a:t>
                      </a:r>
                      <a:r>
                        <a:rPr lang="es-ES" dirty="0"/>
                        <a:t>SAML2</a:t>
                      </a:r>
                      <a:r>
                        <a:rPr lang="es-ES" sz="1800" b="0" i="0" kern="1200" dirty="0">
                          <a:solidFill>
                            <a:schemeClr val="dk1"/>
                          </a:solidFill>
                          <a:effectLst/>
                          <a:latin typeface="+mn-lt"/>
                          <a:ea typeface="+mn-ea"/>
                          <a:cs typeface="+mn-cs"/>
                        </a:rPr>
                        <a:t>, </a:t>
                      </a:r>
                      <a:r>
                        <a:rPr lang="es-ES" dirty="0" err="1"/>
                        <a:t>OpenIdConnect</a:t>
                      </a:r>
                      <a:r>
                        <a:rPr lang="es-ES" sz="1800" b="0" i="0" kern="1200" dirty="0">
                          <a:solidFill>
                            <a:schemeClr val="dk1"/>
                          </a:solidFill>
                          <a:effectLst/>
                          <a:latin typeface="+mn-lt"/>
                          <a:ea typeface="+mn-ea"/>
                          <a:cs typeface="+mn-cs"/>
                        </a:rPr>
                        <a:t>, </a:t>
                      </a:r>
                      <a:r>
                        <a:rPr lang="es-ES" dirty="0" err="1"/>
                        <a:t>Proprietary</a:t>
                      </a:r>
                      <a:r>
                        <a:rPr lang="es-ES" sz="1800" b="0" i="0" kern="1200" dirty="0">
                          <a:solidFill>
                            <a:schemeClr val="dk1"/>
                          </a:solidFill>
                          <a:effectLst/>
                          <a:latin typeface="+mn-lt"/>
                          <a:ea typeface="+mn-ea"/>
                          <a:cs typeface="+mn-cs"/>
                        </a:rPr>
                        <a:t> o </a:t>
                      </a:r>
                      <a:r>
                        <a:rPr lang="es-ES" dirty="0" err="1"/>
                        <a:t>None</a:t>
                      </a:r>
                      <a:r>
                        <a:rPr lang="es-ES" sz="1800" b="0" i="0" kern="1200" dirty="0">
                          <a:solidFill>
                            <a:schemeClr val="dk1"/>
                          </a:solidFill>
                          <a:effectLst/>
                          <a:latin typeface="+mn-lt"/>
                          <a:ea typeface="+mn-ea"/>
                          <a:cs typeface="+mn-cs"/>
                        </a:rPr>
                        <a:t>.</a:t>
                      </a:r>
                    </a:p>
                  </a:txBody>
                  <a:tcPr/>
                </a:tc>
                <a:extLst>
                  <a:ext uri="{0D108BD9-81ED-4DB2-BD59-A6C34878D82A}">
                    <a16:rowId xmlns:a16="http://schemas.microsoft.com/office/drawing/2014/main" val="1448548702"/>
                  </a:ext>
                </a:extLst>
              </a:tr>
              <a:tr h="370840">
                <a:tc>
                  <a:txBody>
                    <a:bodyPr/>
                    <a:lstStyle/>
                    <a:p>
                      <a:r>
                        <a:rPr lang="es-ES" sz="1800" b="0" i="0" kern="1200" dirty="0">
                          <a:solidFill>
                            <a:schemeClr val="dk1"/>
                          </a:solidFill>
                          <a:effectLst/>
                          <a:latin typeface="+mn-lt"/>
                          <a:ea typeface="+mn-ea"/>
                          <a:cs typeface="+mn-cs"/>
                        </a:rPr>
                        <a:t>H</a:t>
                      </a:r>
                      <a:r>
                        <a:rPr lang="en-US" sz="1800" b="0" i="0" kern="1200" dirty="0" err="1">
                          <a:solidFill>
                            <a:schemeClr val="dk1"/>
                          </a:solidFill>
                          <a:effectLst/>
                          <a:latin typeface="+mn-lt"/>
                          <a:ea typeface="+mn-ea"/>
                          <a:cs typeface="+mn-cs"/>
                        </a:rPr>
                        <a:t>andler</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Cuando el nombre del protocolo se establece en </a:t>
                      </a:r>
                      <a:r>
                        <a:rPr lang="es-ES" dirty="0" err="1"/>
                        <a:t>Proprietary</a:t>
                      </a:r>
                      <a:r>
                        <a:rPr lang="es-ES" sz="1800" b="0" i="0" kern="1200" dirty="0">
                          <a:solidFill>
                            <a:schemeClr val="dk1"/>
                          </a:solidFill>
                          <a:effectLst/>
                          <a:latin typeface="+mn-lt"/>
                          <a:ea typeface="+mn-ea"/>
                          <a:cs typeface="+mn-cs"/>
                        </a:rPr>
                        <a:t>, especifica el nombre del ensamblado que usará Azure AD B2C para determinar el controlador de protocolo.</a:t>
                      </a:r>
                      <a:endParaRPr lang="en-US" dirty="0"/>
                    </a:p>
                  </a:txBody>
                  <a:tcPr/>
                </a:tc>
                <a:extLst>
                  <a:ext uri="{0D108BD9-81ED-4DB2-BD59-A6C34878D82A}">
                    <a16:rowId xmlns:a16="http://schemas.microsoft.com/office/drawing/2014/main" val="1587379269"/>
                  </a:ext>
                </a:extLst>
              </a:tr>
            </a:tbl>
          </a:graphicData>
        </a:graphic>
      </p:graphicFrame>
    </p:spTree>
    <p:extLst>
      <p:ext uri="{BB962C8B-B14F-4D97-AF65-F5344CB8AC3E}">
        <p14:creationId xmlns:p14="http://schemas.microsoft.com/office/powerpoint/2010/main" val="36470638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Metadata</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"Facebook-OAUTH"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ProviderName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facebook</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authorization_endpoint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https://www.facebook.com/dialog/oauth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AccessTokenEndpoint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https://graph.facebook.com/oauth/access_token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HttpBinding</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GET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UsePolicyInRedirectUri</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0</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97470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n-US" b="1" i="0" dirty="0">
                <a:solidFill>
                  <a:srgbClr val="171717"/>
                </a:solidFill>
                <a:effectLst/>
                <a:latin typeface="Segoe UI" panose="020B0502040204020203" pitchFamily="34" charset="0"/>
              </a:rPr>
              <a:t>Cryptographic keys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JwtIssuer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CryptographicKeys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Key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issuer_secret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StorageReferenceId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"B2C_1A_TokenSigningKeyContainer"</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Key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issuer_refresh_token_key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StorageReferenceId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"B2C_1A_TokenEncryptionKeyContainer"</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CryptographicKeys</a:t>
            </a:r>
            <a:r>
              <a:rPr lang="en-US" b="0" dirty="0">
                <a:solidFill>
                  <a:srgbClr val="808080"/>
                </a:solidFill>
                <a:effectLst/>
                <a:latin typeface="Consolas" panose="020B0609020204030204" pitchFamily="49" charset="0"/>
              </a:rPr>
              <a:t>&gt;</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182840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InputClaimsTransformation</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UserWriteUsingAlternativeSecurityId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CreateOtherMailsFromEmail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alternativeSecurityId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userPrincipalName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mailNickName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7184431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InputClaims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"login-</a:t>
            </a:r>
            <a:r>
              <a:rPr lang="en-US" b="0" dirty="0" err="1">
                <a:solidFill>
                  <a:srgbClr val="CE9178"/>
                </a:solidFill>
                <a:effectLst/>
                <a:latin typeface="Consolas" panose="020B0609020204030204" pitchFamily="49" charset="0"/>
              </a:rPr>
              <a:t>NonInteractive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"username"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grant_type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AlwaysUseDefaultValue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"scope"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AlwaysUseDefaultValue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nca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nca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tenantId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766796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DisplayClaims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DisplayControlReferenceId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emailVerificationControl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surName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DisplayControlReferenceId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phoneVerificationControl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newPassword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reenterPassword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647385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err="1">
                <a:solidFill>
                  <a:srgbClr val="171717"/>
                </a:solidFill>
                <a:latin typeface="Segoe UI" panose="020B0502040204020203" pitchFamily="34" charset="0"/>
              </a:rPr>
              <a:t>PersistedClaims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JwtIssuer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newPassword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passwordPolicies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DisablePasswordExpiration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3684581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in_Concepts_template_2021.pptx" id="{CA2D389C-B51C-416C-A085-0115AB53EAB1}" vid="{25D38375-80CC-442C-85DC-5715EAABC750}"/>
    </a:ext>
  </a:extLst>
</a:theme>
</file>

<file path=ppt/theme/theme3.xml><?xml version="1.0" encoding="utf-8"?>
<a:theme xmlns:a="http://schemas.openxmlformats.org/drawingml/2006/main" name="Plain Concepts Theme">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SourceSansPro-Bold">
      <a:majorFont>
        <a:latin typeface="SourceSansPro-Bold"/>
        <a:ea typeface=""/>
        <a:cs typeface=""/>
      </a:majorFont>
      <a:minorFont>
        <a:latin typeface="SourceSansPro-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lain_Concepts_template_2021.pptx" id="{CA2D389C-B51C-416C-A085-0115AB53EAB1}" vid="{3A2DED67-F998-448C-AB70-31CF925BF6BE}"/>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TM03457444[[fn=Base]]</Template>
  <TotalTime>1795</TotalTime>
  <Words>12946</Words>
  <Application>Microsoft Office PowerPoint</Application>
  <PresentationFormat>Panorámica</PresentationFormat>
  <Paragraphs>1772</Paragraphs>
  <Slides>124</Slides>
  <Notes>121</Notes>
  <HiddenSlides>0</HiddenSlides>
  <MMClips>0</MMClips>
  <ScaleCrop>false</ScaleCrop>
  <HeadingPairs>
    <vt:vector size="6" baseType="variant">
      <vt:variant>
        <vt:lpstr>Fuentes usadas</vt:lpstr>
      </vt:variant>
      <vt:variant>
        <vt:i4>14</vt:i4>
      </vt:variant>
      <vt:variant>
        <vt:lpstr>Tema</vt:lpstr>
      </vt:variant>
      <vt:variant>
        <vt:i4>3</vt:i4>
      </vt:variant>
      <vt:variant>
        <vt:lpstr>Títulos de diapositiva</vt:lpstr>
      </vt:variant>
      <vt:variant>
        <vt:i4>124</vt:i4>
      </vt:variant>
    </vt:vector>
  </HeadingPairs>
  <TitlesOfParts>
    <vt:vector size="141" baseType="lpstr">
      <vt:lpstr>Arial</vt:lpstr>
      <vt:lpstr>az_ea_font</vt:lpstr>
      <vt:lpstr>Calibri</vt:lpstr>
      <vt:lpstr>Calibri Light</vt:lpstr>
      <vt:lpstr>Cascadia Mono</vt:lpstr>
      <vt:lpstr>Consolas</vt:lpstr>
      <vt:lpstr>docons</vt:lpstr>
      <vt:lpstr>Montserrat</vt:lpstr>
      <vt:lpstr>Montserrat Light</vt:lpstr>
      <vt:lpstr>Montserrat Medium</vt:lpstr>
      <vt:lpstr>Montserrat SemiBold</vt:lpstr>
      <vt:lpstr>Open Sans</vt:lpstr>
      <vt:lpstr>Segoe UI</vt:lpstr>
      <vt:lpstr>SFMono-Regular</vt:lpstr>
      <vt:lpstr>Tema de Office</vt:lpstr>
      <vt:lpstr>Events</vt:lpstr>
      <vt:lpstr>Plain Concepts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1st Exercise</vt:lpstr>
      <vt:lpstr>Presentación de PowerPoint</vt:lpstr>
      <vt:lpstr>Presentación de PowerPoint</vt:lpstr>
      <vt:lpstr>Presentación de PowerPoint</vt:lpstr>
      <vt:lpstr>2nd Exercise</vt:lpstr>
      <vt:lpstr>Presentación de PowerPoint</vt:lpstr>
      <vt:lpstr>Presentación de PowerPoint</vt:lpstr>
      <vt:lpstr>3rd Exercise</vt:lpstr>
      <vt:lpstr>Presentación de PowerPoint</vt:lpstr>
      <vt:lpstr>Presentación de PowerPoint</vt:lpstr>
      <vt:lpstr>Presentación de PowerPoint</vt:lpstr>
      <vt:lpstr>4th Exercise</vt:lpstr>
      <vt:lpstr>Presentación de PowerPoint</vt:lpstr>
      <vt:lpstr>Presentación de PowerPoint</vt:lpstr>
      <vt:lpstr>5th Exercise</vt:lpstr>
      <vt:lpstr>Presentación de PowerPoint</vt:lpstr>
      <vt:lpstr>Presentación de PowerPoint</vt:lpstr>
      <vt:lpstr>6th Exercise</vt:lpstr>
      <vt:lpstr>Presentación de PowerPoint</vt:lpstr>
      <vt:lpstr>Presentación de PowerPoint</vt:lpstr>
      <vt:lpstr>Presentación de PowerPoint</vt:lpstr>
      <vt:lpstr>7th Exercise</vt:lpstr>
      <vt:lpstr>Presentación de PowerPoint</vt:lpstr>
      <vt:lpstr>Presentación de PowerPoint</vt:lpstr>
      <vt:lpstr>Presentación de PowerPoint</vt:lpstr>
      <vt:lpstr>Presentación de PowerPoint</vt:lpstr>
      <vt:lpstr>Presentación de PowerPoint</vt:lpstr>
      <vt:lpstr>Presentación de PowerPoint</vt:lpstr>
      <vt:lpstr>Instalation Exercise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Code Show</vt:lpstr>
      <vt:lpstr>Ejercicio 2.</vt:lpstr>
      <vt:lpstr>Presentación de PowerPoint</vt:lpstr>
      <vt:lpstr>Presentación de PowerPoint</vt:lpstr>
      <vt:lpstr>Presentación de PowerPoint</vt:lpstr>
      <vt:lpstr>Presentación de PowerPoint</vt:lpstr>
      <vt:lpstr>Presentación de PowerPoint</vt:lpstr>
      <vt:lpstr>Demo Claims Schemas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 Predicados</vt:lpstr>
      <vt:lpstr>Ejercicio 3.</vt:lpstr>
      <vt:lpstr>Presentación de PowerPoint</vt:lpstr>
      <vt:lpstr>Presentación de PowerPoint</vt:lpstr>
      <vt:lpstr>Demo Claims Transformations</vt:lpstr>
      <vt:lpstr>Ejercicio 4.</vt:lpstr>
      <vt:lpstr>Presentación de PowerPoint</vt:lpstr>
      <vt:lpstr>Presentación de PowerPoint</vt:lpstr>
      <vt:lpstr>Demo Content Definitions</vt:lpstr>
      <vt:lpstr>Ejercicio 5.</vt:lpstr>
      <vt:lpstr>Presentación de PowerPoint</vt:lpstr>
      <vt:lpstr>Presentación de PowerPoint</vt:lpstr>
      <vt:lpstr>Presentación de PowerPoint</vt:lpstr>
      <vt:lpstr>Presentación de PowerPoint</vt:lpstr>
      <vt:lpstr>Presentación de PowerPoint</vt:lpstr>
      <vt:lpstr>Demo Localizations</vt:lpstr>
      <vt:lpstr>Ejercicio 6.</vt:lpstr>
      <vt:lpstr>Presentación de PowerPoint</vt:lpstr>
      <vt:lpstr>Presentación de PowerPoint</vt:lpstr>
      <vt:lpstr>Demo Display Claims</vt:lpstr>
      <vt:lpstr>Ejercicio 7.</vt:lpstr>
      <vt:lpstr>Presentación de PowerPoint</vt:lpstr>
      <vt:lpstr>Presentación de PowerPoint</vt:lpstr>
      <vt:lpstr>Technical Profiles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 Technical Profiles</vt:lpstr>
      <vt:lpstr>Ejercicio 8.</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 User Journeys</vt:lpstr>
      <vt:lpstr>Ejercicio 9.</vt:lpstr>
      <vt:lpstr>Presentación de PowerPoint</vt:lpstr>
      <vt:lpstr>Presentación de PowerPoint</vt:lpstr>
      <vt:lpstr>Presentación de PowerPoint</vt:lpstr>
      <vt:lpstr>Presentación de PowerPoint</vt:lpstr>
      <vt:lpstr>Demo Relying Party</vt:lpstr>
      <vt:lpstr>Ejercicio 10.</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Instalación</dc:title>
  <dc:creator>Rubén Gómez García</dc:creator>
  <cp:lastModifiedBy>Raul Piraces Alastuey</cp:lastModifiedBy>
  <cp:revision>25</cp:revision>
  <dcterms:created xsi:type="dcterms:W3CDTF">2022-10-07T06:21:59Z</dcterms:created>
  <dcterms:modified xsi:type="dcterms:W3CDTF">2022-12-08T17:31:46Z</dcterms:modified>
</cp:coreProperties>
</file>